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Asap Bold Italics" charset="1" panose="020F08040302020D0203"/>
      <p:regular r:id="rId32"/>
    </p:embeddedFont>
    <p:embeddedFont>
      <p:font typeface="Asap" charset="1" panose="020F0504030202060203"/>
      <p:regular r:id="rId33"/>
    </p:embeddedFont>
    <p:embeddedFont>
      <p:font typeface="Asap Semi-Bold" charset="1" panose="020F0704030202060203"/>
      <p:regular r:id="rId34"/>
    </p:embeddedFont>
    <p:embeddedFont>
      <p:font typeface="Asap Bold" charset="1" panose="020F0804030202060203"/>
      <p:regular r:id="rId35"/>
    </p:embeddedFont>
    <p:embeddedFont>
      <p:font typeface="Asap Medium" charset="1" panose="020F0604030202060203"/>
      <p:regular r:id="rId36"/>
    </p:embeddedFont>
    <p:embeddedFont>
      <p:font typeface="Asap Medium Italics" charset="1" panose="020F06040302020D0203"/>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pRjRJYmI.mp4>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VAGpRjRJYmI.mp4" Type="http://schemas.openxmlformats.org/officeDocument/2006/relationships/video"/><Relationship Id="rId4" Target="../media/VAGpRjRJYmI.mp4" Type="http://schemas.microsoft.com/office/2007/relationships/media"/></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2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543096" y="0"/>
            <a:ext cx="16230600" cy="10287000"/>
          </a:xfrm>
          <a:prstGeom prst="rect">
            <a:avLst/>
          </a:prstGeom>
          <a:solidFill>
            <a:srgbClr val="1836B2"/>
          </a:solidFill>
        </p:spPr>
      </p:sp>
      <p:grpSp>
        <p:nvGrpSpPr>
          <p:cNvPr name="Group 3" id="3"/>
          <p:cNvGrpSpPr/>
          <p:nvPr/>
        </p:nvGrpSpPr>
        <p:grpSpPr>
          <a:xfrm rot="0">
            <a:off x="11407922" y="0"/>
            <a:ext cx="8855682" cy="10697402"/>
            <a:chOff x="0" y="0"/>
            <a:chExt cx="3069943" cy="3708400"/>
          </a:xfrm>
        </p:grpSpPr>
        <p:sp>
          <p:nvSpPr>
            <p:cNvPr name="Freeform 4" id="4"/>
            <p:cNvSpPr/>
            <p:nvPr/>
          </p:nvSpPr>
          <p:spPr>
            <a:xfrm flipH="false" flipV="false" rot="0">
              <a:off x="0" y="0"/>
              <a:ext cx="3069943" cy="3708400"/>
            </a:xfrm>
            <a:custGeom>
              <a:avLst/>
              <a:gdLst/>
              <a:ahLst/>
              <a:cxnLst/>
              <a:rect r="r" b="b" t="t" l="l"/>
              <a:pathLst>
                <a:path h="3708400" w="3069943">
                  <a:moveTo>
                    <a:pt x="2302457" y="0"/>
                  </a:moveTo>
                  <a:lnTo>
                    <a:pt x="767486" y="0"/>
                  </a:lnTo>
                  <a:lnTo>
                    <a:pt x="0" y="1854200"/>
                  </a:lnTo>
                  <a:lnTo>
                    <a:pt x="767486" y="3708400"/>
                  </a:lnTo>
                  <a:lnTo>
                    <a:pt x="2302457" y="3708400"/>
                  </a:lnTo>
                  <a:lnTo>
                    <a:pt x="3069943" y="1854200"/>
                  </a:lnTo>
                  <a:close/>
                </a:path>
              </a:pathLst>
            </a:custGeom>
            <a:blipFill>
              <a:blip r:embed="rId2"/>
              <a:stretch>
                <a:fillRect l="-57375" t="0" r="-57375" b="0"/>
              </a:stretch>
            </a:blipFill>
          </p:spPr>
        </p:sp>
      </p:grpSp>
      <p:sp>
        <p:nvSpPr>
          <p:cNvPr name="TextBox 5" id="5"/>
          <p:cNvSpPr txBox="true"/>
          <p:nvPr/>
        </p:nvSpPr>
        <p:spPr>
          <a:xfrm rot="0">
            <a:off x="868672" y="2352109"/>
            <a:ext cx="10022637" cy="4495800"/>
          </a:xfrm>
          <a:prstGeom prst="rect">
            <a:avLst/>
          </a:prstGeom>
        </p:spPr>
        <p:txBody>
          <a:bodyPr anchor="t" rtlCol="false" tIns="0" lIns="0" bIns="0" rIns="0">
            <a:spAutoFit/>
          </a:bodyPr>
          <a:lstStyle/>
          <a:p>
            <a:pPr algn="l" marL="0" indent="0" lvl="0">
              <a:lnSpc>
                <a:spcPts val="9000"/>
              </a:lnSpc>
            </a:pPr>
            <a:r>
              <a:rPr lang="en-US" b="true" sz="5000" i="true" spc="50">
                <a:solidFill>
                  <a:srgbClr val="FFFFFF"/>
                </a:solidFill>
                <a:latin typeface="Asap Bold Italics"/>
                <a:ea typeface="Asap Bold Italics"/>
                <a:cs typeface="Asap Bold Italics"/>
                <a:sym typeface="Asap Bold Italics"/>
              </a:rPr>
              <a:t>Predicting air quality index using attention hybrid deep learning and quantum-inspired particle swarm optimization</a:t>
            </a:r>
          </a:p>
        </p:txBody>
      </p:sp>
      <p:sp>
        <p:nvSpPr>
          <p:cNvPr name="TextBox 6" id="6"/>
          <p:cNvSpPr txBox="true"/>
          <p:nvPr/>
        </p:nvSpPr>
        <p:spPr>
          <a:xfrm rot="0">
            <a:off x="1028700" y="7562284"/>
            <a:ext cx="3008694" cy="10572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FFFFF"/>
                </a:solidFill>
                <a:latin typeface="Asap"/>
                <a:ea typeface="Asap"/>
                <a:cs typeface="Asap"/>
                <a:sym typeface="Asap"/>
              </a:rPr>
              <a:t>Lớp: IS405.P21</a:t>
            </a:r>
          </a:p>
          <a:p>
            <a:pPr algn="l" marL="0" indent="0" lvl="0">
              <a:lnSpc>
                <a:spcPts val="4200"/>
              </a:lnSpc>
              <a:spcBef>
                <a:spcPct val="0"/>
              </a:spcBef>
            </a:pPr>
            <a:r>
              <a:rPr lang="en-US" sz="3000" u="none">
                <a:solidFill>
                  <a:srgbClr val="FFFFFF"/>
                </a:solidFill>
                <a:latin typeface="Asap"/>
                <a:ea typeface="Asap"/>
                <a:cs typeface="Asap"/>
                <a:sym typeface="Asap"/>
              </a:rPr>
              <a:t>Nhóm: 23</a:t>
            </a:r>
          </a:p>
        </p:txBody>
      </p:sp>
      <p:sp>
        <p:nvSpPr>
          <p:cNvPr name="TextBox 7" id="7"/>
          <p:cNvSpPr txBox="true"/>
          <p:nvPr/>
        </p:nvSpPr>
        <p:spPr>
          <a:xfrm rot="0">
            <a:off x="868672" y="1349175"/>
            <a:ext cx="7254467"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FFFFF"/>
                </a:solidFill>
                <a:latin typeface="Asap"/>
                <a:ea typeface="Asap"/>
                <a:cs typeface="Asap"/>
                <a:sym typeface="Asap"/>
              </a:rPr>
              <a:t>BÁO CÁO DỒ ÁN MÔN DỮ LIỆU LỚN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4350" y="-739188"/>
            <a:ext cx="19656226" cy="3086100"/>
            <a:chOff x="0" y="0"/>
            <a:chExt cx="5176948" cy="812800"/>
          </a:xfrm>
        </p:grpSpPr>
        <p:sp>
          <p:nvSpPr>
            <p:cNvPr name="Freeform 3" id="3"/>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4" id="4"/>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sp>
        <p:nvSpPr>
          <p:cNvPr name="Freeform 5" id="5"/>
          <p:cNvSpPr/>
          <p:nvPr/>
        </p:nvSpPr>
        <p:spPr>
          <a:xfrm flipH="false" flipV="false" rot="0">
            <a:off x="1028700" y="2548590"/>
            <a:ext cx="7117591" cy="6156716"/>
          </a:xfrm>
          <a:custGeom>
            <a:avLst/>
            <a:gdLst/>
            <a:ahLst/>
            <a:cxnLst/>
            <a:rect r="r" b="b" t="t" l="l"/>
            <a:pathLst>
              <a:path h="6156716" w="7117591">
                <a:moveTo>
                  <a:pt x="0" y="0"/>
                </a:moveTo>
                <a:lnTo>
                  <a:pt x="7117591" y="0"/>
                </a:lnTo>
                <a:lnTo>
                  <a:pt x="7117591" y="6156715"/>
                </a:lnTo>
                <a:lnTo>
                  <a:pt x="0" y="6156715"/>
                </a:lnTo>
                <a:lnTo>
                  <a:pt x="0" y="0"/>
                </a:lnTo>
                <a:close/>
              </a:path>
            </a:pathLst>
          </a:custGeom>
          <a:blipFill>
            <a:blip r:embed="rId2"/>
            <a:stretch>
              <a:fillRect l="0" t="0" r="0" b="0"/>
            </a:stretch>
          </a:blipFill>
        </p:spPr>
      </p:sp>
      <p:sp>
        <p:nvSpPr>
          <p:cNvPr name="TextBox 6" id="6"/>
          <p:cNvSpPr txBox="true"/>
          <p:nvPr/>
        </p:nvSpPr>
        <p:spPr>
          <a:xfrm rot="0">
            <a:off x="8662873" y="2453340"/>
            <a:ext cx="8596427" cy="4617719"/>
          </a:xfrm>
          <a:prstGeom prst="rect">
            <a:avLst/>
          </a:prstGeom>
        </p:spPr>
        <p:txBody>
          <a:bodyPr anchor="t" rtlCol="false" tIns="0" lIns="0" bIns="0" rIns="0">
            <a:spAutoFit/>
          </a:bodyPr>
          <a:lstStyle/>
          <a:p>
            <a:pPr algn="just">
              <a:lnSpc>
                <a:spcPts val="4590"/>
              </a:lnSpc>
            </a:pPr>
            <a:r>
              <a:rPr lang="en-US" b="true" sz="3000" spc="15">
                <a:solidFill>
                  <a:srgbClr val="000000"/>
                </a:solidFill>
                <a:latin typeface="Asap Medium"/>
                <a:ea typeface="Asap Medium"/>
                <a:cs typeface="Asap Medium"/>
                <a:sym typeface="Asap Medium"/>
              </a:rPr>
              <a:t>Dữ liệu chuỗi thời gian AQI ban đầu được đưa vào mô hình ARIMA. ARIMA sẽ cố gắng phân tích các </a:t>
            </a:r>
            <a:r>
              <a:rPr lang="en-US" b="true" sz="3000" spc="15">
                <a:solidFill>
                  <a:srgbClr val="000000"/>
                </a:solidFill>
                <a:latin typeface="Asap Bold"/>
                <a:ea typeface="Asap Bold"/>
                <a:cs typeface="Asap Bold"/>
                <a:sym typeface="Asap Bold"/>
              </a:rPr>
              <a:t>thành phần tuyến tính</a:t>
            </a:r>
            <a:r>
              <a:rPr lang="en-US" b="true" sz="3000" spc="15">
                <a:solidFill>
                  <a:srgbClr val="000000"/>
                </a:solidFill>
                <a:latin typeface="Asap Medium"/>
                <a:ea typeface="Asap Medium"/>
                <a:cs typeface="Asap Medium"/>
                <a:sym typeface="Asap Medium"/>
              </a:rPr>
              <a:t> (như xu hướng tăng/giảm theo thời gian, tính thời vụ ngày/tuần) và thực hiện một dự đoán sơ bộ cho AQI. Kết quả từ ARIMA coi như phần dự đoán tuyến tính của chuỗi, đồng thời ta lấy phần sai lệch giữa dự đoán ARIMA và giá trị thực (phần dư) để chuyển cho bước tiếp theo</a:t>
            </a:r>
          </a:p>
        </p:txBody>
      </p:sp>
      <p:sp>
        <p:nvSpPr>
          <p:cNvPr name="TextBox 7" id="7"/>
          <p:cNvSpPr txBox="true"/>
          <p:nvPr/>
        </p:nvSpPr>
        <p:spPr>
          <a:xfrm rot="0">
            <a:off x="5554935" y="756237"/>
            <a:ext cx="7178129" cy="654050"/>
          </a:xfrm>
          <a:prstGeom prst="rect">
            <a:avLst/>
          </a:prstGeom>
        </p:spPr>
        <p:txBody>
          <a:bodyPr anchor="t" rtlCol="false" tIns="0" lIns="0" bIns="0" rIns="0">
            <a:spAutoFit/>
          </a:bodyPr>
          <a:lstStyle/>
          <a:p>
            <a:pPr algn="ctr">
              <a:lnSpc>
                <a:spcPts val="5200"/>
              </a:lnSpc>
              <a:spcBef>
                <a:spcPct val="0"/>
              </a:spcBef>
            </a:pPr>
            <a:r>
              <a:rPr lang="en-US" b="true" sz="4000" spc="-80">
                <a:solidFill>
                  <a:srgbClr val="EDECED"/>
                </a:solidFill>
                <a:latin typeface="Asap Medium"/>
                <a:ea typeface="Asap Medium"/>
                <a:cs typeface="Asap Medium"/>
                <a:sym typeface="Asap Medium"/>
              </a:rPr>
              <a:t>XỬ LÝ </a:t>
            </a:r>
            <a:r>
              <a:rPr lang="en-US" b="true" sz="4000" spc="-80">
                <a:solidFill>
                  <a:srgbClr val="EDECED"/>
                </a:solidFill>
                <a:latin typeface="Asap Medium"/>
                <a:ea typeface="Asap Medium"/>
                <a:cs typeface="Asap Medium"/>
                <a:sym typeface="Asap Medium"/>
              </a:rPr>
              <a:t>TUYẾN TÍNH BẰNG ARIMA:</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514350" y="-739188"/>
            <a:ext cx="19656226" cy="3086100"/>
            <a:chOff x="0" y="0"/>
            <a:chExt cx="5176948" cy="812800"/>
          </a:xfrm>
        </p:grpSpPr>
        <p:sp>
          <p:nvSpPr>
            <p:cNvPr name="Freeform 3" id="3"/>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4" id="4"/>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sp>
        <p:nvSpPr>
          <p:cNvPr name="TextBox 5" id="5"/>
          <p:cNvSpPr txBox="true"/>
          <p:nvPr/>
        </p:nvSpPr>
        <p:spPr>
          <a:xfrm rot="0">
            <a:off x="1028700" y="2432807"/>
            <a:ext cx="15865107" cy="3455669"/>
          </a:xfrm>
          <a:prstGeom prst="rect">
            <a:avLst/>
          </a:prstGeom>
        </p:spPr>
        <p:txBody>
          <a:bodyPr anchor="t" rtlCol="false" tIns="0" lIns="0" bIns="0" rIns="0">
            <a:spAutoFit/>
          </a:bodyPr>
          <a:lstStyle/>
          <a:p>
            <a:pPr algn="just">
              <a:lnSpc>
                <a:spcPts val="4590"/>
              </a:lnSpc>
            </a:pPr>
            <a:r>
              <a:rPr lang="en-US" b="true" sz="3000" spc="-60">
                <a:solidFill>
                  <a:srgbClr val="000000"/>
                </a:solidFill>
                <a:latin typeface="Asap Medium"/>
                <a:ea typeface="Asap Medium"/>
                <a:cs typeface="Asap Medium"/>
                <a:sym typeface="Asap Medium"/>
              </a:rPr>
              <a:t>Chuỗi phần dư (chứa chủ yếu các mẫu phi tuyến, dao động bất thường) được đưa vào mạng CNN tích chập có cơ chế chú ý (ACNN). Lớp CNN sẽ trích xuất các đặc trưng quan trọng trong chuỗi thời gian (ví dụ: các mẫu dao động cục bộ, đột biến bất thường), trong khi cơ chế tự chú ý (self-attention) giúp mô hình tập trung vào những thời điểm trọng yếu trong quá khứ có ảnh hưởng lớn đến tương lai. Kết quả của ACNN là một biểu diễn (biểu đồ đặc trưng) cô đọng của chuỗi phần dư, phản ánh cả phụ thuộc gần (local) lẫn phụ thuộc xa (global) trong dữ liệu.</a:t>
            </a:r>
          </a:p>
        </p:txBody>
      </p:sp>
      <p:sp>
        <p:nvSpPr>
          <p:cNvPr name="TextBox 6" id="6"/>
          <p:cNvSpPr txBox="true"/>
          <p:nvPr/>
        </p:nvSpPr>
        <p:spPr>
          <a:xfrm rot="0">
            <a:off x="3702621" y="756237"/>
            <a:ext cx="10882759" cy="654050"/>
          </a:xfrm>
          <a:prstGeom prst="rect">
            <a:avLst/>
          </a:prstGeom>
        </p:spPr>
        <p:txBody>
          <a:bodyPr anchor="t" rtlCol="false" tIns="0" lIns="0" bIns="0" rIns="0">
            <a:spAutoFit/>
          </a:bodyPr>
          <a:lstStyle/>
          <a:p>
            <a:pPr algn="ctr">
              <a:lnSpc>
                <a:spcPts val="5200"/>
              </a:lnSpc>
              <a:spcBef>
                <a:spcPct val="0"/>
              </a:spcBef>
            </a:pPr>
            <a:r>
              <a:rPr lang="en-US" b="true" sz="4000" spc="-80">
                <a:solidFill>
                  <a:srgbClr val="EDECED"/>
                </a:solidFill>
                <a:latin typeface="Asap Medium"/>
                <a:ea typeface="Asap Medium"/>
                <a:cs typeface="Asap Medium"/>
                <a:sym typeface="Asap Medium"/>
              </a:rPr>
              <a:t>TRÍCH XUẤT ĐẶC TRƯNG PHI </a:t>
            </a:r>
            <a:r>
              <a:rPr lang="en-US" b="true" sz="4000" spc="-80">
                <a:solidFill>
                  <a:srgbClr val="EDECED"/>
                </a:solidFill>
                <a:latin typeface="Asap Medium"/>
                <a:ea typeface="Asap Medium"/>
                <a:cs typeface="Asap Medium"/>
                <a:sym typeface="Asap Medium"/>
              </a:rPr>
              <a:t>TUYẾN BẰNG ACNN: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10624" y="5143500"/>
            <a:ext cx="10767042" cy="4333734"/>
          </a:xfrm>
          <a:custGeom>
            <a:avLst/>
            <a:gdLst/>
            <a:ahLst/>
            <a:cxnLst/>
            <a:rect r="r" b="b" t="t" l="l"/>
            <a:pathLst>
              <a:path h="4333734" w="10767042">
                <a:moveTo>
                  <a:pt x="0" y="0"/>
                </a:moveTo>
                <a:lnTo>
                  <a:pt x="10767042" y="0"/>
                </a:lnTo>
                <a:lnTo>
                  <a:pt x="10767042" y="4333734"/>
                </a:lnTo>
                <a:lnTo>
                  <a:pt x="0" y="4333734"/>
                </a:lnTo>
                <a:lnTo>
                  <a:pt x="0" y="0"/>
                </a:lnTo>
                <a:close/>
              </a:path>
            </a:pathLst>
          </a:custGeom>
          <a:blipFill>
            <a:blip r:embed="rId2"/>
            <a:stretch>
              <a:fillRect l="0" t="0" r="0" b="0"/>
            </a:stretch>
          </a:blipFill>
        </p:spPr>
      </p:sp>
      <p:sp>
        <p:nvSpPr>
          <p:cNvPr name="TextBox 3" id="3"/>
          <p:cNvSpPr txBox="true"/>
          <p:nvPr/>
        </p:nvSpPr>
        <p:spPr>
          <a:xfrm rot="0">
            <a:off x="1659705" y="2503931"/>
            <a:ext cx="14968590" cy="3417418"/>
          </a:xfrm>
          <a:prstGeom prst="rect">
            <a:avLst/>
          </a:prstGeom>
        </p:spPr>
        <p:txBody>
          <a:bodyPr anchor="t" rtlCol="false" tIns="0" lIns="0" bIns="0" rIns="0">
            <a:spAutoFit/>
          </a:bodyPr>
          <a:lstStyle/>
          <a:p>
            <a:pPr algn="just">
              <a:lnSpc>
                <a:spcPts val="3879"/>
              </a:lnSpc>
            </a:pPr>
            <a:r>
              <a:rPr lang="en-US" b="true" sz="2535" spc="-50">
                <a:solidFill>
                  <a:srgbClr val="000000"/>
                </a:solidFill>
                <a:latin typeface="Asap Medium"/>
                <a:ea typeface="Asap Medium"/>
                <a:cs typeface="Asap Medium"/>
                <a:sym typeface="Asap Medium"/>
              </a:rPr>
              <a:t> </a:t>
            </a:r>
            <a:r>
              <a:rPr lang="en-US" b="true" sz="2535" spc="-50">
                <a:solidFill>
                  <a:srgbClr val="000000"/>
                </a:solidFill>
                <a:latin typeface="Asap Medium"/>
                <a:ea typeface="Asap Medium"/>
                <a:cs typeface="Asap Medium"/>
                <a:sym typeface="Asap Medium"/>
              </a:rPr>
              <a:t>               Đầu ra của ACNN (các đặc trưng chuỗi) được đưa vào mạng LSTM hai chiều (có thể hiểu là một mô hình seq2seq với ACNN làm encoder và LSTM làm decoder). Mạng LSTM sẽ học các phụ thuộc theo thời gian dài hạn trong chuỗi đặc trưng này và đưa ra dự đoán phần phi tuyến của AQI. Trong bước này, thuật toán QPSO được sử dụng để tìm bộ siêu tham số tối ưu cho LSTM (ví dụ: số lượng lớp ẩn, số neuron, v.v.), giúp LSTM học tốt hơn và giảm thiểu sai số dự báo . Nhờ QPSO, mô hình LSTM đạt được độ chính xác cao hơn so với việc chọn tham số thủ công (theo bài báo, QPSO giúp giảm MSE của LSTM ~5.42%, giảm MAE ~5.28%, và tăng R^2 ~1% so với LSTM thông thường)</a:t>
            </a:r>
          </a:p>
        </p:txBody>
      </p:sp>
      <p:grpSp>
        <p:nvGrpSpPr>
          <p:cNvPr name="Group 4" id="4"/>
          <p:cNvGrpSpPr/>
          <p:nvPr/>
        </p:nvGrpSpPr>
        <p:grpSpPr>
          <a:xfrm rot="0">
            <a:off x="-514350" y="-739188"/>
            <a:ext cx="19656226" cy="3086100"/>
            <a:chOff x="0" y="0"/>
            <a:chExt cx="5176948" cy="812800"/>
          </a:xfrm>
        </p:grpSpPr>
        <p:sp>
          <p:nvSpPr>
            <p:cNvPr name="Freeform 5" id="5"/>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6" id="6"/>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sp>
        <p:nvSpPr>
          <p:cNvPr name="TextBox 7" id="7"/>
          <p:cNvSpPr txBox="true"/>
          <p:nvPr/>
        </p:nvSpPr>
        <p:spPr>
          <a:xfrm rot="0">
            <a:off x="2468017" y="981075"/>
            <a:ext cx="13351966" cy="654050"/>
          </a:xfrm>
          <a:prstGeom prst="rect">
            <a:avLst/>
          </a:prstGeom>
        </p:spPr>
        <p:txBody>
          <a:bodyPr anchor="t" rtlCol="false" tIns="0" lIns="0" bIns="0" rIns="0">
            <a:spAutoFit/>
          </a:bodyPr>
          <a:lstStyle/>
          <a:p>
            <a:pPr algn="ctr">
              <a:lnSpc>
                <a:spcPts val="5200"/>
              </a:lnSpc>
              <a:spcBef>
                <a:spcPct val="0"/>
              </a:spcBef>
            </a:pPr>
            <a:r>
              <a:rPr lang="en-US" b="true" sz="4000" spc="-80">
                <a:solidFill>
                  <a:srgbClr val="EDECED"/>
                </a:solidFill>
                <a:latin typeface="Asap Medium"/>
                <a:ea typeface="Asap Medium"/>
                <a:cs typeface="Asap Medium"/>
                <a:sym typeface="Asap Medium"/>
              </a:rPr>
              <a:t>DỰ BÁO PHI </a:t>
            </a:r>
            <a:r>
              <a:rPr lang="en-US" b="true" sz="4000" spc="-80">
                <a:solidFill>
                  <a:srgbClr val="EDECED"/>
                </a:solidFill>
                <a:latin typeface="Asap Medium"/>
                <a:ea typeface="Asap Medium"/>
                <a:cs typeface="Asap Medium"/>
                <a:sym typeface="Asap Medium"/>
              </a:rPr>
              <a:t>TUYẾN BẰNG LSTM (TỐI ƯU THAM SỐ BỞI QPSO)</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4350" y="-739188"/>
            <a:ext cx="19656226" cy="3086100"/>
            <a:chOff x="0" y="0"/>
            <a:chExt cx="5176948" cy="812800"/>
          </a:xfrm>
        </p:grpSpPr>
        <p:sp>
          <p:nvSpPr>
            <p:cNvPr name="Freeform 3" id="3"/>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4" id="4"/>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sp>
        <p:nvSpPr>
          <p:cNvPr name="Freeform 5" id="5"/>
          <p:cNvSpPr/>
          <p:nvPr/>
        </p:nvSpPr>
        <p:spPr>
          <a:xfrm flipH="false" flipV="false" rot="0">
            <a:off x="11609553" y="2901342"/>
            <a:ext cx="5649747" cy="6356958"/>
          </a:xfrm>
          <a:custGeom>
            <a:avLst/>
            <a:gdLst/>
            <a:ahLst/>
            <a:cxnLst/>
            <a:rect r="r" b="b" t="t" l="l"/>
            <a:pathLst>
              <a:path h="6356958" w="5649747">
                <a:moveTo>
                  <a:pt x="0" y="0"/>
                </a:moveTo>
                <a:lnTo>
                  <a:pt x="5649747" y="0"/>
                </a:lnTo>
                <a:lnTo>
                  <a:pt x="5649747" y="6356958"/>
                </a:lnTo>
                <a:lnTo>
                  <a:pt x="0" y="6356958"/>
                </a:lnTo>
                <a:lnTo>
                  <a:pt x="0" y="0"/>
                </a:lnTo>
                <a:close/>
              </a:path>
            </a:pathLst>
          </a:custGeom>
          <a:blipFill>
            <a:blip r:embed="rId2"/>
            <a:stretch>
              <a:fillRect l="0" t="0" r="0" b="0"/>
            </a:stretch>
          </a:blipFill>
        </p:spPr>
      </p:sp>
      <p:sp>
        <p:nvSpPr>
          <p:cNvPr name="TextBox 6" id="6"/>
          <p:cNvSpPr txBox="true"/>
          <p:nvPr/>
        </p:nvSpPr>
        <p:spPr>
          <a:xfrm rot="0">
            <a:off x="2102224" y="2681168"/>
            <a:ext cx="8950303" cy="5584963"/>
          </a:xfrm>
          <a:prstGeom prst="rect">
            <a:avLst/>
          </a:prstGeom>
        </p:spPr>
        <p:txBody>
          <a:bodyPr anchor="t" rtlCol="false" tIns="0" lIns="0" bIns="0" rIns="0">
            <a:spAutoFit/>
          </a:bodyPr>
          <a:lstStyle/>
          <a:p>
            <a:pPr algn="just">
              <a:lnSpc>
                <a:spcPts val="3704"/>
              </a:lnSpc>
            </a:pPr>
            <a:r>
              <a:rPr lang="en-US" b="true" sz="2420" spc="-48">
                <a:solidFill>
                  <a:srgbClr val="000000"/>
                </a:solidFill>
                <a:latin typeface="Asap Medium"/>
                <a:ea typeface="Asap Medium"/>
                <a:cs typeface="Asap Medium"/>
                <a:sym typeface="Asap Medium"/>
              </a:rPr>
              <a:t>                    </a:t>
            </a:r>
            <a:r>
              <a:rPr lang="en-US" b="true" sz="2420" spc="-48">
                <a:solidFill>
                  <a:srgbClr val="000000"/>
                </a:solidFill>
                <a:latin typeface="Asap Medium"/>
                <a:ea typeface="Asap Medium"/>
                <a:cs typeface="Asap Medium"/>
                <a:sym typeface="Asap Medium"/>
              </a:rPr>
              <a:t>Đây là bước cuối để tạo ra kết quả dự báo AQI hoàn chỉnh. Mô hình XGBoost (một kỹ thuật boosting dựa trên cây quyết định) sẽ lấy đầu vào bao gồm: dự đoán tuyến tính từ ARIMA, dự đoán phi tuyến từ LSTM, cùng các đặc trưng liên quan khác (có thể bao gồm thời gian, trạm, v.v. nếu được sử dụng). XGBoost sau đó học cách kết hợp tối ưu hai nguồn thông tin này, hiệu chỉnh sai số và đưa ra dự báo AQI cuối cùng. XGBoost vốn nổi tiếng là một mô hình mạnh mẽ với khả năng học phi tuyến tốt và tránh overfitting nhờ kỹ thuật boosting, do đó nó đóng vai trò như một tầng “ensemble” giúp mô hình tổng thể tổng hợp được cả quan hệ tuyến tính lẫn phi tuyến của dữ liệu . Kết quả là mô hình lai có thể dự báo AQI với độ chính xác cao và khả năng tổng quát hóa tốt hơn so với từng mô hình đơn lẻ.</a:t>
            </a:r>
          </a:p>
        </p:txBody>
      </p:sp>
      <p:sp>
        <p:nvSpPr>
          <p:cNvPr name="TextBox 7" id="7"/>
          <p:cNvSpPr txBox="true"/>
          <p:nvPr/>
        </p:nvSpPr>
        <p:spPr>
          <a:xfrm rot="0">
            <a:off x="3586572" y="756237"/>
            <a:ext cx="11114856" cy="654050"/>
          </a:xfrm>
          <a:prstGeom prst="rect">
            <a:avLst/>
          </a:prstGeom>
        </p:spPr>
        <p:txBody>
          <a:bodyPr anchor="t" rtlCol="false" tIns="0" lIns="0" bIns="0" rIns="0">
            <a:spAutoFit/>
          </a:bodyPr>
          <a:lstStyle/>
          <a:p>
            <a:pPr algn="ctr">
              <a:lnSpc>
                <a:spcPts val="5200"/>
              </a:lnSpc>
              <a:spcBef>
                <a:spcPct val="0"/>
              </a:spcBef>
            </a:pPr>
            <a:r>
              <a:rPr lang="en-US" b="true" sz="4000" spc="-80">
                <a:solidFill>
                  <a:srgbClr val="EDECED"/>
                </a:solidFill>
                <a:latin typeface="Asap Medium"/>
                <a:ea typeface="Asap Medium"/>
                <a:cs typeface="Asap Medium"/>
                <a:sym typeface="Asap Medium"/>
              </a:rPr>
              <a:t>KẾT HỢP VÀ TINH CHỈNH DỰ BÁO BẰNG XGBOOST: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14350" y="-739188"/>
            <a:ext cx="19656226" cy="3086100"/>
            <a:chOff x="0" y="0"/>
            <a:chExt cx="5176948" cy="812800"/>
          </a:xfrm>
        </p:grpSpPr>
        <p:sp>
          <p:nvSpPr>
            <p:cNvPr name="Freeform 3" id="3"/>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4" id="4"/>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3904030" y="2704052"/>
            <a:ext cx="10049258" cy="6823227"/>
            <a:chOff x="0" y="0"/>
            <a:chExt cx="13399011" cy="9097636"/>
          </a:xfrm>
        </p:grpSpPr>
        <p:sp>
          <p:nvSpPr>
            <p:cNvPr name="Freeform 6" id="6"/>
            <p:cNvSpPr/>
            <p:nvPr/>
          </p:nvSpPr>
          <p:spPr>
            <a:xfrm flipH="false" flipV="false" rot="0">
              <a:off x="0" y="0"/>
              <a:ext cx="13399011" cy="5560590"/>
            </a:xfrm>
            <a:custGeom>
              <a:avLst/>
              <a:gdLst/>
              <a:ahLst/>
              <a:cxnLst/>
              <a:rect r="r" b="b" t="t" l="l"/>
              <a:pathLst>
                <a:path h="5560590" w="13399011">
                  <a:moveTo>
                    <a:pt x="0" y="0"/>
                  </a:moveTo>
                  <a:lnTo>
                    <a:pt x="13399011" y="0"/>
                  </a:lnTo>
                  <a:lnTo>
                    <a:pt x="13399011" y="5560590"/>
                  </a:lnTo>
                  <a:lnTo>
                    <a:pt x="0" y="5560590"/>
                  </a:lnTo>
                  <a:lnTo>
                    <a:pt x="0" y="0"/>
                  </a:lnTo>
                  <a:close/>
                </a:path>
              </a:pathLst>
            </a:custGeom>
            <a:blipFill>
              <a:blip r:embed="rId2"/>
              <a:stretch>
                <a:fillRect l="0" t="0" r="0" b="0"/>
              </a:stretch>
            </a:blipFill>
          </p:spPr>
        </p:sp>
        <p:sp>
          <p:nvSpPr>
            <p:cNvPr name="Freeform 7" id="7"/>
            <p:cNvSpPr/>
            <p:nvPr/>
          </p:nvSpPr>
          <p:spPr>
            <a:xfrm flipH="false" flipV="false" rot="0">
              <a:off x="0" y="5379411"/>
              <a:ext cx="13399011" cy="3718226"/>
            </a:xfrm>
            <a:custGeom>
              <a:avLst/>
              <a:gdLst/>
              <a:ahLst/>
              <a:cxnLst/>
              <a:rect r="r" b="b" t="t" l="l"/>
              <a:pathLst>
                <a:path h="3718226" w="13399011">
                  <a:moveTo>
                    <a:pt x="0" y="0"/>
                  </a:moveTo>
                  <a:lnTo>
                    <a:pt x="13399011" y="0"/>
                  </a:lnTo>
                  <a:lnTo>
                    <a:pt x="13399011" y="3718225"/>
                  </a:lnTo>
                  <a:lnTo>
                    <a:pt x="0" y="3718225"/>
                  </a:lnTo>
                  <a:lnTo>
                    <a:pt x="0" y="0"/>
                  </a:lnTo>
                  <a:close/>
                </a:path>
              </a:pathLst>
            </a:custGeom>
            <a:blipFill>
              <a:blip r:embed="rId3"/>
              <a:stretch>
                <a:fillRect l="0" t="0" r="0" b="0"/>
              </a:stretch>
            </a:blipFill>
          </p:spPr>
        </p:sp>
      </p:grpSp>
      <p:sp>
        <p:nvSpPr>
          <p:cNvPr name="TextBox 8" id="8"/>
          <p:cNvSpPr txBox="true"/>
          <p:nvPr/>
        </p:nvSpPr>
        <p:spPr>
          <a:xfrm rot="0">
            <a:off x="6012075" y="1127772"/>
            <a:ext cx="5833170" cy="738507"/>
          </a:xfrm>
          <a:prstGeom prst="rect">
            <a:avLst/>
          </a:prstGeom>
        </p:spPr>
        <p:txBody>
          <a:bodyPr anchor="t" rtlCol="false" tIns="0" lIns="0" bIns="0" rIns="0">
            <a:spAutoFit/>
          </a:bodyPr>
          <a:lstStyle/>
          <a:p>
            <a:pPr algn="ctr">
              <a:lnSpc>
                <a:spcPts val="6019"/>
              </a:lnSpc>
              <a:spcBef>
                <a:spcPct val="0"/>
              </a:spcBef>
            </a:pPr>
            <a:r>
              <a:rPr lang="en-US" b="true" sz="4299" spc="21">
                <a:solidFill>
                  <a:srgbClr val="FFFFFF"/>
                </a:solidFill>
                <a:latin typeface="Asap Bold"/>
                <a:ea typeface="Asap Bold"/>
                <a:cs typeface="Asap Bold"/>
                <a:sym typeface="Asap Bold"/>
              </a:rPr>
              <a:t>PERFORMANCE METRIX</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75928" y="3724821"/>
            <a:ext cx="10469936" cy="5831121"/>
          </a:xfrm>
          <a:custGeom>
            <a:avLst/>
            <a:gdLst/>
            <a:ahLst/>
            <a:cxnLst/>
            <a:rect r="r" b="b" t="t" l="l"/>
            <a:pathLst>
              <a:path h="5831121" w="10469936">
                <a:moveTo>
                  <a:pt x="0" y="0"/>
                </a:moveTo>
                <a:lnTo>
                  <a:pt x="10469936" y="0"/>
                </a:lnTo>
                <a:lnTo>
                  <a:pt x="10469936" y="5831121"/>
                </a:lnTo>
                <a:lnTo>
                  <a:pt x="0" y="5831121"/>
                </a:lnTo>
                <a:lnTo>
                  <a:pt x="0" y="0"/>
                </a:lnTo>
                <a:close/>
              </a:path>
            </a:pathLst>
          </a:custGeom>
          <a:blipFill>
            <a:blip r:embed="rId2"/>
            <a:stretch>
              <a:fillRect l="0" t="0" r="0" b="0"/>
            </a:stretch>
          </a:blipFill>
        </p:spPr>
      </p:sp>
      <p:sp>
        <p:nvSpPr>
          <p:cNvPr name="TextBox 3" id="3"/>
          <p:cNvSpPr txBox="true"/>
          <p:nvPr/>
        </p:nvSpPr>
        <p:spPr>
          <a:xfrm rot="0">
            <a:off x="808947" y="228088"/>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
        <p:nvSpPr>
          <p:cNvPr name="TextBox 4" id="4"/>
          <p:cNvSpPr txBox="true"/>
          <p:nvPr/>
        </p:nvSpPr>
        <p:spPr>
          <a:xfrm rot="0">
            <a:off x="808947" y="1873796"/>
            <a:ext cx="16450353" cy="1298575"/>
          </a:xfrm>
          <a:prstGeom prst="rect">
            <a:avLst/>
          </a:prstGeom>
        </p:spPr>
        <p:txBody>
          <a:bodyPr anchor="t" rtlCol="false" tIns="0" lIns="0" bIns="0" rIns="0">
            <a:spAutoFit/>
          </a:bodyPr>
          <a:lstStyle/>
          <a:p>
            <a:pPr algn="l">
              <a:lnSpc>
                <a:spcPts val="3499"/>
              </a:lnSpc>
            </a:pPr>
            <a:r>
              <a:rPr lang="en-US" sz="2499" spc="12">
                <a:solidFill>
                  <a:srgbClr val="000000"/>
                </a:solidFill>
                <a:latin typeface="Asap"/>
                <a:ea typeface="Asap"/>
                <a:cs typeface="Asap"/>
                <a:sym typeface="Asap"/>
              </a:rPr>
              <a:t> Các bài toán Seq2Seq sử dụng kiến trúc mạng RNN, LSTM, GRU</a:t>
            </a:r>
          </a:p>
          <a:p>
            <a:pPr algn="l">
              <a:lnSpc>
                <a:spcPts val="3499"/>
              </a:lnSpc>
              <a:spcBef>
                <a:spcPct val="0"/>
              </a:spcBef>
            </a:pPr>
            <a:r>
              <a:rPr lang="en-US" sz="2499" spc="12">
                <a:solidFill>
                  <a:srgbClr val="000000"/>
                </a:solidFill>
                <a:latin typeface="Asap"/>
                <a:ea typeface="Asap"/>
                <a:cs typeface="Asap"/>
                <a:sym typeface="Asap"/>
              </a:rPr>
              <a:t>=&gt; Xử lý tuần tự, không thể tính toán song song, train chậm và không tận dụng sức mạnh của GPU</a:t>
            </a:r>
          </a:p>
          <a:p>
            <a:pPr algn="l">
              <a:lnSpc>
                <a:spcPts val="3499"/>
              </a:lnSpc>
              <a:spcBef>
                <a:spcPct val="0"/>
              </a:spcBef>
            </a:pPr>
            <a:r>
              <a:rPr lang="en-US" sz="2499" spc="12">
                <a:solidFill>
                  <a:srgbClr val="000000"/>
                </a:solidFill>
                <a:latin typeface="Asap"/>
                <a:ea typeface="Asap"/>
                <a:cs typeface="Asap"/>
                <a:sym typeface="Asap"/>
              </a:rPr>
              <a:t>=&gt; Bị giảm thiểu thông tin, mỗi liên hệ qua các bước do Vanishing Gradient. Đặc biệt với các câu dài</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
        <p:nvSpPr>
          <p:cNvPr name="Freeform 3" id="3"/>
          <p:cNvSpPr/>
          <p:nvPr/>
        </p:nvSpPr>
        <p:spPr>
          <a:xfrm flipH="false" flipV="false" rot="0">
            <a:off x="10595895" y="1344196"/>
            <a:ext cx="7108300" cy="8642310"/>
          </a:xfrm>
          <a:custGeom>
            <a:avLst/>
            <a:gdLst/>
            <a:ahLst/>
            <a:cxnLst/>
            <a:rect r="r" b="b" t="t" l="l"/>
            <a:pathLst>
              <a:path h="8642310" w="7108300">
                <a:moveTo>
                  <a:pt x="0" y="0"/>
                </a:moveTo>
                <a:lnTo>
                  <a:pt x="7108300" y="0"/>
                </a:lnTo>
                <a:lnTo>
                  <a:pt x="7108300" y="8642311"/>
                </a:lnTo>
                <a:lnTo>
                  <a:pt x="0" y="8642311"/>
                </a:lnTo>
                <a:lnTo>
                  <a:pt x="0" y="0"/>
                </a:lnTo>
                <a:close/>
              </a:path>
            </a:pathLst>
          </a:custGeom>
          <a:blipFill>
            <a:blip r:embed="rId2"/>
            <a:stretch>
              <a:fillRect l="0" t="0" r="0" b="0"/>
            </a:stretch>
          </a:blipFill>
        </p:spPr>
      </p:sp>
      <p:sp>
        <p:nvSpPr>
          <p:cNvPr name="TextBox 4" id="4"/>
          <p:cNvSpPr txBox="true"/>
          <p:nvPr/>
        </p:nvSpPr>
        <p:spPr>
          <a:xfrm rot="0">
            <a:off x="564910" y="2916469"/>
            <a:ext cx="8579090" cy="2174876"/>
          </a:xfrm>
          <a:prstGeom prst="rect">
            <a:avLst/>
          </a:prstGeom>
        </p:spPr>
        <p:txBody>
          <a:bodyPr anchor="t" rtlCol="false" tIns="0" lIns="0" bIns="0" rIns="0">
            <a:spAutoFit/>
          </a:bodyPr>
          <a:lstStyle/>
          <a:p>
            <a:pPr algn="l" marL="0" indent="0" lvl="0">
              <a:lnSpc>
                <a:spcPts val="3499"/>
              </a:lnSpc>
              <a:spcBef>
                <a:spcPct val="0"/>
              </a:spcBef>
            </a:pPr>
            <a:r>
              <a:rPr lang="en-US" b="true" sz="2499" spc="12" strike="noStrike" u="none">
                <a:solidFill>
                  <a:srgbClr val="000000"/>
                </a:solidFill>
                <a:latin typeface="Asap Bold"/>
                <a:ea typeface="Asap Bold"/>
                <a:cs typeface="Asap Bold"/>
                <a:sym typeface="Asap Bold"/>
              </a:rPr>
              <a:t>Encoder:</a:t>
            </a:r>
            <a:r>
              <a:rPr lang="en-US" sz="2499" spc="12" strike="noStrike" u="none">
                <a:solidFill>
                  <a:srgbClr val="000000"/>
                </a:solidFill>
                <a:latin typeface="Asap"/>
                <a:ea typeface="Asap"/>
                <a:cs typeface="Asap"/>
                <a:sym typeface="Asap"/>
              </a:rPr>
              <a:t> là tổng hợp xếp chồng lên nhau của 6 layers xác định. Mỗi layer bao gồm 2 layer con (sub-layer) trong nó. Sub-layer đầu tiên là multi-head self-attention mà lát nữa chúng ta sẽ tìm hiểu. Layer thứ 2 đơn thuần chỉ là các fully-connected feed-forward layer</a:t>
            </a:r>
          </a:p>
        </p:txBody>
      </p:sp>
      <p:sp>
        <p:nvSpPr>
          <p:cNvPr name="TextBox 5" id="5"/>
          <p:cNvSpPr txBox="true"/>
          <p:nvPr/>
        </p:nvSpPr>
        <p:spPr>
          <a:xfrm rot="0">
            <a:off x="461439" y="6191733"/>
            <a:ext cx="9808215" cy="2174876"/>
          </a:xfrm>
          <a:prstGeom prst="rect">
            <a:avLst/>
          </a:prstGeom>
        </p:spPr>
        <p:txBody>
          <a:bodyPr anchor="t" rtlCol="false" tIns="0" lIns="0" bIns="0" rIns="0">
            <a:spAutoFit/>
          </a:bodyPr>
          <a:lstStyle/>
          <a:p>
            <a:pPr algn="l" marL="0" indent="0" lvl="0">
              <a:lnSpc>
                <a:spcPts val="3499"/>
              </a:lnSpc>
              <a:spcBef>
                <a:spcPct val="0"/>
              </a:spcBef>
            </a:pPr>
            <a:r>
              <a:rPr lang="en-US" b="true" sz="2499" spc="12" strike="noStrike" u="none">
                <a:solidFill>
                  <a:srgbClr val="000000"/>
                </a:solidFill>
                <a:latin typeface="Asap Bold"/>
                <a:ea typeface="Asap Bold"/>
                <a:cs typeface="Asap Bold"/>
                <a:sym typeface="Asap Bold"/>
              </a:rPr>
              <a:t>Decoder: </a:t>
            </a:r>
            <a:r>
              <a:rPr lang="en-US" sz="2499" spc="12" strike="noStrike" u="none">
                <a:solidFill>
                  <a:srgbClr val="000000"/>
                </a:solidFill>
                <a:latin typeface="Asap"/>
                <a:ea typeface="Asap"/>
                <a:cs typeface="Asap"/>
                <a:sym typeface="Asap"/>
              </a:rPr>
              <a:t>Decoder cũng là tổng hợp xếp chồng của 6 layers. Kiến trúc tương tự như các sub-layer ở Encoder ngoại trừ thêm 1 sub-layer thể hiện phân phối attention ở vị trí đầu tiên. Layer này không gì khác so với multi-head self-attention layer ngoại trừ được điều chỉnh để không đưa các từ trong tương lai vào attention.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16680" y="3409112"/>
            <a:ext cx="6688173" cy="4411043"/>
          </a:xfrm>
          <a:custGeom>
            <a:avLst/>
            <a:gdLst/>
            <a:ahLst/>
            <a:cxnLst/>
            <a:rect r="r" b="b" t="t" l="l"/>
            <a:pathLst>
              <a:path h="4411043" w="6688173">
                <a:moveTo>
                  <a:pt x="0" y="0"/>
                </a:moveTo>
                <a:lnTo>
                  <a:pt x="6688173" y="0"/>
                </a:lnTo>
                <a:lnTo>
                  <a:pt x="6688173" y="4411043"/>
                </a:lnTo>
                <a:lnTo>
                  <a:pt x="0" y="4411043"/>
                </a:lnTo>
                <a:lnTo>
                  <a:pt x="0" y="0"/>
                </a:lnTo>
                <a:close/>
              </a:path>
            </a:pathLst>
          </a:custGeom>
          <a:blipFill>
            <a:blip r:embed="rId2"/>
            <a:stretch>
              <a:fillRect l="0" t="0" r="0" b="0"/>
            </a:stretch>
          </a:blipFill>
        </p:spPr>
      </p:sp>
      <p:sp>
        <p:nvSpPr>
          <p:cNvPr name="Freeform 3" id="3"/>
          <p:cNvSpPr/>
          <p:nvPr/>
        </p:nvSpPr>
        <p:spPr>
          <a:xfrm flipH="false" flipV="false" rot="0">
            <a:off x="8868397" y="2752278"/>
            <a:ext cx="8390903" cy="5572084"/>
          </a:xfrm>
          <a:custGeom>
            <a:avLst/>
            <a:gdLst/>
            <a:ahLst/>
            <a:cxnLst/>
            <a:rect r="r" b="b" t="t" l="l"/>
            <a:pathLst>
              <a:path h="5572084" w="8390903">
                <a:moveTo>
                  <a:pt x="0" y="0"/>
                </a:moveTo>
                <a:lnTo>
                  <a:pt x="8390903" y="0"/>
                </a:lnTo>
                <a:lnTo>
                  <a:pt x="8390903" y="5572084"/>
                </a:lnTo>
                <a:lnTo>
                  <a:pt x="0" y="5572084"/>
                </a:lnTo>
                <a:lnTo>
                  <a:pt x="0" y="0"/>
                </a:lnTo>
                <a:close/>
              </a:path>
            </a:pathLst>
          </a:custGeom>
          <a:blipFill>
            <a:blip r:embed="rId3"/>
            <a:stretch>
              <a:fillRect l="0" t="0" r="0" b="0"/>
            </a:stretch>
          </a:blipFill>
        </p:spPr>
      </p:sp>
      <p:sp>
        <p:nvSpPr>
          <p:cNvPr name="TextBox 4" id="4"/>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993480" y="2285212"/>
            <a:ext cx="14893072" cy="7192455"/>
          </a:xfrm>
          <a:custGeom>
            <a:avLst/>
            <a:gdLst/>
            <a:ahLst/>
            <a:cxnLst/>
            <a:rect r="r" b="b" t="t" l="l"/>
            <a:pathLst>
              <a:path h="7192455" w="14893072">
                <a:moveTo>
                  <a:pt x="0" y="0"/>
                </a:moveTo>
                <a:lnTo>
                  <a:pt x="14893073" y="0"/>
                </a:lnTo>
                <a:lnTo>
                  <a:pt x="14893073" y="7192455"/>
                </a:lnTo>
                <a:lnTo>
                  <a:pt x="0" y="7192455"/>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54001" y="1840498"/>
            <a:ext cx="14453971" cy="8187350"/>
          </a:xfrm>
          <a:custGeom>
            <a:avLst/>
            <a:gdLst/>
            <a:ahLst/>
            <a:cxnLst/>
            <a:rect r="r" b="b" t="t" l="l"/>
            <a:pathLst>
              <a:path h="8187350" w="14453971">
                <a:moveTo>
                  <a:pt x="0" y="0"/>
                </a:moveTo>
                <a:lnTo>
                  <a:pt x="14453971" y="0"/>
                </a:lnTo>
                <a:lnTo>
                  <a:pt x="14453971" y="8187350"/>
                </a:lnTo>
                <a:lnTo>
                  <a:pt x="0" y="8187350"/>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4170946" y="3636576"/>
          <a:ext cx="9663090" cy="3462221"/>
        </p:xfrm>
        <a:graphic>
          <a:graphicData uri="http://schemas.openxmlformats.org/drawingml/2006/table">
            <a:tbl>
              <a:tblPr/>
              <a:tblGrid>
                <a:gridCol w="4831545"/>
                <a:gridCol w="4831545"/>
              </a:tblGrid>
              <a:tr h="1148288">
                <a:tc>
                  <a:txBody>
                    <a:bodyPr anchor="t" rtlCol="false"/>
                    <a:lstStyle/>
                    <a:p>
                      <a:pPr algn="ctr">
                        <a:lnSpc>
                          <a:spcPts val="4422"/>
                        </a:lnSpc>
                        <a:defRPr/>
                      </a:pPr>
                      <a:r>
                        <a:rPr lang="en-US" sz="3158" b="true">
                          <a:solidFill>
                            <a:srgbClr val="FFFFFF"/>
                          </a:solidFill>
                          <a:latin typeface="Asap Semi-Bold"/>
                          <a:ea typeface="Asap Semi-Bold"/>
                          <a:cs typeface="Asap Semi-Bold"/>
                          <a:sym typeface="Asap Semi-Bold"/>
                        </a:rPr>
                        <a:t>Họ và tên</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A066CB"/>
                    </a:solidFill>
                  </a:tcPr>
                </a:tc>
                <a:tc>
                  <a:txBody>
                    <a:bodyPr anchor="t" rtlCol="false"/>
                    <a:lstStyle/>
                    <a:p>
                      <a:pPr algn="ctr">
                        <a:lnSpc>
                          <a:spcPts val="4422"/>
                        </a:lnSpc>
                        <a:defRPr/>
                      </a:pPr>
                      <a:r>
                        <a:rPr lang="en-US" sz="3158" b="true">
                          <a:solidFill>
                            <a:srgbClr val="FFFFFF"/>
                          </a:solidFill>
                          <a:latin typeface="Asap Bold"/>
                          <a:ea typeface="Asap Bold"/>
                          <a:cs typeface="Asap Bold"/>
                          <a:sym typeface="Asap Bold"/>
                        </a:rPr>
                        <a:t>MSSV</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A066CB"/>
                    </a:solidFill>
                  </a:tcPr>
                </a:tc>
              </a:tr>
              <a:tr h="1159860">
                <a:tc>
                  <a:txBody>
                    <a:bodyPr anchor="t" rtlCol="false"/>
                    <a:lstStyle/>
                    <a:p>
                      <a:pPr algn="ctr">
                        <a:lnSpc>
                          <a:spcPts val="4422"/>
                        </a:lnSpc>
                        <a:defRPr/>
                      </a:pPr>
                      <a:r>
                        <a:rPr lang="en-US" sz="3158">
                          <a:solidFill>
                            <a:srgbClr val="000000"/>
                          </a:solidFill>
                          <a:latin typeface="Asap"/>
                          <a:ea typeface="Asap"/>
                          <a:cs typeface="Asap"/>
                          <a:sym typeface="Asap"/>
                        </a:rPr>
                        <a:t>Phan Nguyễn Lâm Hà</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11572">
                      <a:solidFill>
                        <a:srgbClr val="EDECED"/>
                      </a:solidFill>
                      <a:prstDash val="solid"/>
                      <a:round/>
                      <a:headEnd type="none" w="med" len="med"/>
                      <a:tailEnd type="none" w="med" len="med"/>
                    </a:lnT>
                    <a:lnB cmpd="sng" algn="ctr" cap="flat" w="11572">
                      <a:solidFill>
                        <a:srgbClr val="EDECED"/>
                      </a:solidFill>
                      <a:prstDash val="solid"/>
                      <a:round/>
                      <a:headEnd type="none" w="med" len="med"/>
                      <a:tailEnd type="none" w="med" len="med"/>
                    </a:lnB>
                    <a:solidFill>
                      <a:srgbClr val="F7F2FB"/>
                    </a:solidFill>
                  </a:tcPr>
                </a:tc>
                <a:tc>
                  <a:txBody>
                    <a:bodyPr anchor="t" rtlCol="false"/>
                    <a:lstStyle/>
                    <a:p>
                      <a:pPr algn="ctr">
                        <a:lnSpc>
                          <a:spcPts val="4422"/>
                        </a:lnSpc>
                        <a:defRPr/>
                      </a:pPr>
                      <a:r>
                        <a:rPr lang="en-US" sz="3158">
                          <a:solidFill>
                            <a:srgbClr val="000000"/>
                          </a:solidFill>
                          <a:latin typeface="Asap"/>
                          <a:ea typeface="Asap"/>
                          <a:cs typeface="Asap"/>
                          <a:sym typeface="Asap"/>
                        </a:rPr>
                        <a:t>21522030</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11572">
                      <a:solidFill>
                        <a:srgbClr val="EDECED"/>
                      </a:solidFill>
                      <a:prstDash val="solid"/>
                      <a:round/>
                      <a:headEnd type="none" w="med" len="med"/>
                      <a:tailEnd type="none" w="med" len="med"/>
                    </a:lnT>
                    <a:lnB cmpd="sng" algn="ctr" cap="flat" w="11572">
                      <a:solidFill>
                        <a:srgbClr val="EDECED"/>
                      </a:solidFill>
                      <a:prstDash val="solid"/>
                      <a:round/>
                      <a:headEnd type="none" w="med" len="med"/>
                      <a:tailEnd type="none" w="med" len="med"/>
                    </a:lnB>
                    <a:solidFill>
                      <a:srgbClr val="F7F2FB"/>
                    </a:solidFill>
                  </a:tcPr>
                </a:tc>
              </a:tr>
              <a:tr h="1154074">
                <a:tc>
                  <a:txBody>
                    <a:bodyPr anchor="t" rtlCol="false"/>
                    <a:lstStyle/>
                    <a:p>
                      <a:pPr algn="ctr">
                        <a:lnSpc>
                          <a:spcPts val="4422"/>
                        </a:lnSpc>
                        <a:defRPr/>
                      </a:pPr>
                      <a:r>
                        <a:rPr lang="en-US" sz="3158">
                          <a:solidFill>
                            <a:srgbClr val="000000"/>
                          </a:solidFill>
                          <a:latin typeface="Asap"/>
                          <a:ea typeface="Asap"/>
                          <a:cs typeface="Asap"/>
                          <a:sym typeface="Asap"/>
                        </a:rPr>
                        <a:t>Đinh Nhật Huy</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11572">
                      <a:solidFill>
                        <a:srgbClr val="EDECED"/>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F7F2FB"/>
                    </a:solidFill>
                  </a:tcPr>
                </a:tc>
                <a:tc>
                  <a:txBody>
                    <a:bodyPr anchor="t" rtlCol="false"/>
                    <a:lstStyle/>
                    <a:p>
                      <a:pPr algn="ctr">
                        <a:lnSpc>
                          <a:spcPts val="4422"/>
                        </a:lnSpc>
                        <a:defRPr/>
                      </a:pPr>
                      <a:r>
                        <a:rPr lang="en-US" sz="3158">
                          <a:solidFill>
                            <a:srgbClr val="000000"/>
                          </a:solidFill>
                          <a:latin typeface="Asap"/>
                          <a:ea typeface="Asap"/>
                          <a:cs typeface="Asap"/>
                          <a:sym typeface="Asap"/>
                        </a:rPr>
                        <a:t>21522030</a:t>
                      </a:r>
                      <a:endParaRPr lang="en-US" sz="1100"/>
                    </a:p>
                  </a:txBody>
                  <a:tcPr marL="231435" marR="231435" marT="231435" marB="231435"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11572">
                      <a:solidFill>
                        <a:srgbClr val="EDECED"/>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F7F2FB"/>
                    </a:solidFill>
                  </a:tcPr>
                </a:tc>
              </a:tr>
            </a:tbl>
          </a:graphicData>
        </a:graphic>
      </p:graphicFrame>
      <p:sp>
        <p:nvSpPr>
          <p:cNvPr name="TextBox 3" id="3"/>
          <p:cNvSpPr txBox="true"/>
          <p:nvPr/>
        </p:nvSpPr>
        <p:spPr>
          <a:xfrm rot="0">
            <a:off x="3932509" y="1095375"/>
            <a:ext cx="9693532"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Danh sách thành viên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39414" y="2018526"/>
            <a:ext cx="13102496" cy="7802194"/>
          </a:xfrm>
          <a:custGeom>
            <a:avLst/>
            <a:gdLst/>
            <a:ahLst/>
            <a:cxnLst/>
            <a:rect r="r" b="b" t="t" l="l"/>
            <a:pathLst>
              <a:path h="7802194" w="13102496">
                <a:moveTo>
                  <a:pt x="0" y="0"/>
                </a:moveTo>
                <a:lnTo>
                  <a:pt x="13102496" y="0"/>
                </a:lnTo>
                <a:lnTo>
                  <a:pt x="13102496" y="7802194"/>
                </a:lnTo>
                <a:lnTo>
                  <a:pt x="0" y="7802194"/>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09850" y="1907786"/>
            <a:ext cx="14367521" cy="8119942"/>
          </a:xfrm>
          <a:custGeom>
            <a:avLst/>
            <a:gdLst/>
            <a:ahLst/>
            <a:cxnLst/>
            <a:rect r="r" b="b" t="t" l="l"/>
            <a:pathLst>
              <a:path h="8119942" w="14367521">
                <a:moveTo>
                  <a:pt x="0" y="0"/>
                </a:moveTo>
                <a:lnTo>
                  <a:pt x="14367521" y="0"/>
                </a:lnTo>
                <a:lnTo>
                  <a:pt x="14367521" y="8119942"/>
                </a:lnTo>
                <a:lnTo>
                  <a:pt x="0" y="8119942"/>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3315" y="2933768"/>
            <a:ext cx="9479635" cy="5539872"/>
          </a:xfrm>
          <a:custGeom>
            <a:avLst/>
            <a:gdLst/>
            <a:ahLst/>
            <a:cxnLst/>
            <a:rect r="r" b="b" t="t" l="l"/>
            <a:pathLst>
              <a:path h="5539872" w="9479635">
                <a:moveTo>
                  <a:pt x="0" y="0"/>
                </a:moveTo>
                <a:lnTo>
                  <a:pt x="9479636" y="0"/>
                </a:lnTo>
                <a:lnTo>
                  <a:pt x="9479636" y="5539872"/>
                </a:lnTo>
                <a:lnTo>
                  <a:pt x="0" y="5539872"/>
                </a:lnTo>
                <a:lnTo>
                  <a:pt x="0" y="0"/>
                </a:lnTo>
                <a:close/>
              </a:path>
            </a:pathLst>
          </a:custGeom>
          <a:blipFill>
            <a:blip r:embed="rId2"/>
            <a:stretch>
              <a:fillRect l="0" t="0" r="0" b="0"/>
            </a:stretch>
          </a:blipFill>
        </p:spPr>
      </p:sp>
      <p:sp>
        <p:nvSpPr>
          <p:cNvPr name="Freeform 3" id="3"/>
          <p:cNvSpPr/>
          <p:nvPr/>
        </p:nvSpPr>
        <p:spPr>
          <a:xfrm flipH="false" flipV="false" rot="0">
            <a:off x="10510832" y="4171756"/>
            <a:ext cx="6612876" cy="3491128"/>
          </a:xfrm>
          <a:custGeom>
            <a:avLst/>
            <a:gdLst/>
            <a:ahLst/>
            <a:cxnLst/>
            <a:rect r="r" b="b" t="t" l="l"/>
            <a:pathLst>
              <a:path h="3491128" w="6612876">
                <a:moveTo>
                  <a:pt x="0" y="0"/>
                </a:moveTo>
                <a:lnTo>
                  <a:pt x="6612876" y="0"/>
                </a:lnTo>
                <a:lnTo>
                  <a:pt x="6612876" y="3491127"/>
                </a:lnTo>
                <a:lnTo>
                  <a:pt x="0" y="3491127"/>
                </a:lnTo>
                <a:lnTo>
                  <a:pt x="0" y="0"/>
                </a:lnTo>
                <a:close/>
              </a:path>
            </a:pathLst>
          </a:custGeom>
          <a:blipFill>
            <a:blip r:embed="rId3"/>
            <a:stretch>
              <a:fillRect l="0" t="-3883" r="0" b="0"/>
            </a:stretch>
          </a:blipFill>
        </p:spPr>
      </p:sp>
      <p:sp>
        <p:nvSpPr>
          <p:cNvPr name="TextBox 4" id="4"/>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27621" y="2404482"/>
            <a:ext cx="12543124" cy="7190741"/>
          </a:xfrm>
          <a:custGeom>
            <a:avLst/>
            <a:gdLst/>
            <a:ahLst/>
            <a:cxnLst/>
            <a:rect r="r" b="b" t="t" l="l"/>
            <a:pathLst>
              <a:path h="7190741" w="12543124">
                <a:moveTo>
                  <a:pt x="0" y="0"/>
                </a:moveTo>
                <a:lnTo>
                  <a:pt x="12543125" y="0"/>
                </a:lnTo>
                <a:lnTo>
                  <a:pt x="12543125" y="7190741"/>
                </a:lnTo>
                <a:lnTo>
                  <a:pt x="0" y="7190741"/>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634620" y="2282831"/>
            <a:ext cx="13522443" cy="7386635"/>
          </a:xfrm>
          <a:custGeom>
            <a:avLst/>
            <a:gdLst/>
            <a:ahLst/>
            <a:cxnLst/>
            <a:rect r="r" b="b" t="t" l="l"/>
            <a:pathLst>
              <a:path h="7386635" w="13522443">
                <a:moveTo>
                  <a:pt x="0" y="0"/>
                </a:moveTo>
                <a:lnTo>
                  <a:pt x="13522443" y="0"/>
                </a:lnTo>
                <a:lnTo>
                  <a:pt x="13522443" y="7386634"/>
                </a:lnTo>
                <a:lnTo>
                  <a:pt x="0" y="7386634"/>
                </a:lnTo>
                <a:lnTo>
                  <a:pt x="0" y="0"/>
                </a:lnTo>
                <a:close/>
              </a:path>
            </a:pathLst>
          </a:custGeom>
          <a:blipFill>
            <a:blip r:embed="rId2"/>
            <a:stretch>
              <a:fillRect l="0" t="0" r="0" b="0"/>
            </a:stretch>
          </a:blipFill>
        </p:spPr>
      </p:sp>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14:trim st="21380.0000" end="391.2500"/>
                </p14:media>
              </p:ext>
            </p:extLst>
          </p:nvPr>
        </p:nvPicPr>
        <p:blipFill>
          <a:blip r:embed="rId2"/>
          <a:srcRect l="411" t="0" r="411" b="0"/>
          <a:stretch>
            <a:fillRect/>
          </a:stretch>
        </p:blipFill>
        <p:spPr>
          <a:xfrm flipH="false" flipV="false" rot="0">
            <a:off x="4550332" y="1759172"/>
            <a:ext cx="10160000" cy="8229600"/>
          </a:xfrm>
          <a:prstGeom prst="rect">
            <a:avLst/>
          </a:prstGeom>
        </p:spPr>
      </p:pic>
      <p:sp>
        <p:nvSpPr>
          <p:cNvPr name="TextBox 3" id="3"/>
          <p:cNvSpPr txBox="true"/>
          <p:nvPr/>
        </p:nvSpPr>
        <p:spPr>
          <a:xfrm rot="0">
            <a:off x="1028700" y="492601"/>
            <a:ext cx="6876153"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Asap Semi-Bold"/>
                <a:ea typeface="Asap Semi-Bold"/>
                <a:cs typeface="Asap Semi-Bold"/>
                <a:sym typeface="Asap Semi-Bold"/>
              </a:rPr>
              <a:t>3. Transformer</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12834808" y="-205809"/>
            <a:ext cx="6044632" cy="3451286"/>
          </a:xfrm>
          <a:custGeom>
            <a:avLst/>
            <a:gdLst/>
            <a:ahLst/>
            <a:cxnLst/>
            <a:rect r="r" b="b" t="t" l="l"/>
            <a:pathLst>
              <a:path h="3451286" w="6044632">
                <a:moveTo>
                  <a:pt x="0" y="0"/>
                </a:moveTo>
                <a:lnTo>
                  <a:pt x="6044632" y="0"/>
                </a:lnTo>
                <a:lnTo>
                  <a:pt x="6044632" y="3451287"/>
                </a:lnTo>
                <a:lnTo>
                  <a:pt x="0" y="3451287"/>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3" id="3"/>
          <p:cNvSpPr/>
          <p:nvPr/>
        </p:nvSpPr>
        <p:spPr>
          <a:xfrm flipH="true" flipV="false" rot="0">
            <a:off x="-590291" y="6724549"/>
            <a:ext cx="6630572" cy="3785839"/>
          </a:xfrm>
          <a:custGeom>
            <a:avLst/>
            <a:gdLst/>
            <a:ahLst/>
            <a:cxnLst/>
            <a:rect r="r" b="b" t="t" l="l"/>
            <a:pathLst>
              <a:path h="3785839" w="6630572">
                <a:moveTo>
                  <a:pt x="6630572" y="0"/>
                </a:moveTo>
                <a:lnTo>
                  <a:pt x="0" y="0"/>
                </a:lnTo>
                <a:lnTo>
                  <a:pt x="0" y="3785839"/>
                </a:lnTo>
                <a:lnTo>
                  <a:pt x="6630572" y="3785839"/>
                </a:lnTo>
                <a:lnTo>
                  <a:pt x="6630572"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nvGrpSpPr>
          <p:cNvPr name="Group 4" id="4"/>
          <p:cNvGrpSpPr/>
          <p:nvPr/>
        </p:nvGrpSpPr>
        <p:grpSpPr>
          <a:xfrm rot="0">
            <a:off x="4439274" y="4011494"/>
            <a:ext cx="9409452" cy="1947038"/>
            <a:chOff x="0" y="0"/>
            <a:chExt cx="12545936" cy="2596051"/>
          </a:xfrm>
        </p:grpSpPr>
        <p:sp>
          <p:nvSpPr>
            <p:cNvPr name="TextBox 5" id="5"/>
            <p:cNvSpPr txBox="true"/>
            <p:nvPr/>
          </p:nvSpPr>
          <p:spPr>
            <a:xfrm rot="0">
              <a:off x="0" y="73696"/>
              <a:ext cx="12545936" cy="1540722"/>
            </a:xfrm>
            <a:prstGeom prst="rect">
              <a:avLst/>
            </a:prstGeom>
          </p:spPr>
          <p:txBody>
            <a:bodyPr anchor="t" rtlCol="false" tIns="0" lIns="0" bIns="0" rIns="0">
              <a:spAutoFit/>
            </a:bodyPr>
            <a:lstStyle/>
            <a:p>
              <a:pPr algn="ctr" marL="0" indent="0" lvl="0">
                <a:lnSpc>
                  <a:spcPts val="8717"/>
                </a:lnSpc>
                <a:spcBef>
                  <a:spcPct val="0"/>
                </a:spcBef>
              </a:pPr>
              <a:r>
                <a:rPr lang="en-US" b="true" sz="7925" u="none">
                  <a:solidFill>
                    <a:srgbClr val="FFFFFF"/>
                  </a:solidFill>
                  <a:latin typeface="Asap Semi-Bold"/>
                  <a:ea typeface="Asap Semi-Bold"/>
                  <a:cs typeface="Asap Semi-Bold"/>
                  <a:sym typeface="Asap Semi-Bold"/>
                </a:rPr>
                <a:t>Xin cảm ơn!</a:t>
              </a:r>
            </a:p>
          </p:txBody>
        </p:sp>
        <p:sp>
          <p:nvSpPr>
            <p:cNvPr name="TextBox 6" id="6"/>
            <p:cNvSpPr txBox="true"/>
            <p:nvPr/>
          </p:nvSpPr>
          <p:spPr>
            <a:xfrm rot="0">
              <a:off x="0" y="2016905"/>
              <a:ext cx="12545936" cy="520065"/>
            </a:xfrm>
            <a:prstGeom prst="rect">
              <a:avLst/>
            </a:prstGeom>
          </p:spPr>
          <p:txBody>
            <a:bodyPr anchor="t" rtlCol="false" tIns="0" lIns="0" bIns="0" rIns="0">
              <a:spAutoFit/>
            </a:bodyPr>
            <a:lstStyle/>
            <a:p>
              <a:pPr algn="ctr" marL="0" indent="0" lvl="0">
                <a:lnSpc>
                  <a:spcPts val="3217"/>
                </a:lnSpc>
                <a:spcBef>
                  <a:spcPct val="0"/>
                </a:spcBef>
              </a:pPr>
              <a:r>
                <a:rPr lang="en-US" b="true" sz="2475" spc="-49" u="none">
                  <a:solidFill>
                    <a:srgbClr val="FFFFFF"/>
                  </a:solidFill>
                  <a:latin typeface="Asap Medium"/>
                  <a:ea typeface="Asap Medium"/>
                  <a:cs typeface="Asap Medium"/>
                  <a:sym typeface="Asap Medium"/>
                </a:rPr>
                <a:t>Đừng ngần ngại liên hệ với chúng tôi nếu bạn có bất kỳ câu hỏi nào.</a:t>
              </a: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5237217" y="-964557"/>
            <a:ext cx="10474433" cy="13842669"/>
            <a:chOff x="0" y="0"/>
            <a:chExt cx="4064946" cy="5372100"/>
          </a:xfrm>
        </p:grpSpPr>
        <p:sp>
          <p:nvSpPr>
            <p:cNvPr name="Freeform 3" id="3"/>
            <p:cNvSpPr/>
            <p:nvPr/>
          </p:nvSpPr>
          <p:spPr>
            <a:xfrm flipH="false" flipV="false" rot="0">
              <a:off x="0" y="0"/>
              <a:ext cx="4064946" cy="5372100"/>
            </a:xfrm>
            <a:custGeom>
              <a:avLst/>
              <a:gdLst/>
              <a:ahLst/>
              <a:cxnLst/>
              <a:rect r="r" b="b" t="t" l="l"/>
              <a:pathLst>
                <a:path h="5372100" w="4064946">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sp>
      </p:grpSp>
      <p:grpSp>
        <p:nvGrpSpPr>
          <p:cNvPr name="Group 4" id="4"/>
          <p:cNvGrpSpPr/>
          <p:nvPr/>
        </p:nvGrpSpPr>
        <p:grpSpPr>
          <a:xfrm rot="0">
            <a:off x="-3121238" y="747733"/>
            <a:ext cx="10749927" cy="5209044"/>
            <a:chOff x="0" y="0"/>
            <a:chExt cx="11086427" cy="5372100"/>
          </a:xfrm>
        </p:grpSpPr>
        <p:sp>
          <p:nvSpPr>
            <p:cNvPr name="Freeform 5" id="5"/>
            <p:cNvSpPr/>
            <p:nvPr/>
          </p:nvSpPr>
          <p:spPr>
            <a:xfrm flipH="false" flipV="false" rot="0">
              <a:off x="0" y="0"/>
              <a:ext cx="11086427" cy="5372100"/>
            </a:xfrm>
            <a:custGeom>
              <a:avLst/>
              <a:gdLst/>
              <a:ahLst/>
              <a:cxnLst/>
              <a:rect r="r" b="b" t="t" l="l"/>
              <a:pathLst>
                <a:path h="5372100" w="11086427">
                  <a:moveTo>
                    <a:pt x="9535757" y="0"/>
                  </a:moveTo>
                  <a:lnTo>
                    <a:pt x="1550670" y="0"/>
                  </a:lnTo>
                  <a:lnTo>
                    <a:pt x="0" y="2686050"/>
                  </a:lnTo>
                  <a:lnTo>
                    <a:pt x="1550670" y="5372100"/>
                  </a:lnTo>
                  <a:lnTo>
                    <a:pt x="9535757" y="5372100"/>
                  </a:lnTo>
                  <a:lnTo>
                    <a:pt x="11086427" y="2686050"/>
                  </a:lnTo>
                  <a:lnTo>
                    <a:pt x="9535757" y="0"/>
                  </a:lnTo>
                  <a:close/>
                </a:path>
              </a:pathLst>
            </a:custGeom>
            <a:solidFill>
              <a:srgbClr val="1836B2"/>
            </a:solidFill>
          </p:spPr>
        </p:sp>
      </p:grpSp>
      <p:sp>
        <p:nvSpPr>
          <p:cNvPr name="TextBox 6" id="6"/>
          <p:cNvSpPr txBox="true"/>
          <p:nvPr/>
        </p:nvSpPr>
        <p:spPr>
          <a:xfrm rot="0">
            <a:off x="1028700" y="2816156"/>
            <a:ext cx="4999178"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FFFFFF"/>
                </a:solidFill>
                <a:latin typeface="Asap Semi-Bold"/>
                <a:ea typeface="Asap Semi-Bold"/>
                <a:cs typeface="Asap Semi-Bold"/>
                <a:sym typeface="Asap Semi-Bold"/>
              </a:rPr>
              <a:t>NỘI DUNG</a:t>
            </a:r>
          </a:p>
        </p:txBody>
      </p:sp>
      <p:sp>
        <p:nvSpPr>
          <p:cNvPr name="AutoShape 7" id="7"/>
          <p:cNvSpPr/>
          <p:nvPr/>
        </p:nvSpPr>
        <p:spPr>
          <a:xfrm rot="0">
            <a:off x="9997695" y="2417303"/>
            <a:ext cx="7259697" cy="0"/>
          </a:xfrm>
          <a:prstGeom prst="line">
            <a:avLst/>
          </a:prstGeom>
          <a:ln cap="rnd" w="57150">
            <a:solidFill>
              <a:srgbClr val="86C7ED"/>
            </a:solidFill>
            <a:prstDash val="sysDot"/>
            <a:headEnd type="none" len="sm" w="sm"/>
            <a:tailEnd type="none" len="sm" w="sm"/>
          </a:ln>
        </p:spPr>
      </p:sp>
      <p:sp>
        <p:nvSpPr>
          <p:cNvPr name="AutoShape 8" id="8"/>
          <p:cNvSpPr/>
          <p:nvPr/>
        </p:nvSpPr>
        <p:spPr>
          <a:xfrm rot="0">
            <a:off x="9997695" y="4230057"/>
            <a:ext cx="7259697" cy="0"/>
          </a:xfrm>
          <a:prstGeom prst="line">
            <a:avLst/>
          </a:prstGeom>
          <a:ln cap="rnd" w="57150">
            <a:solidFill>
              <a:srgbClr val="86C7ED"/>
            </a:solidFill>
            <a:prstDash val="sysDot"/>
            <a:headEnd type="none" len="sm" w="sm"/>
            <a:tailEnd type="none" len="sm" w="sm"/>
          </a:ln>
        </p:spPr>
      </p:sp>
      <p:sp>
        <p:nvSpPr>
          <p:cNvPr name="AutoShape 9" id="9"/>
          <p:cNvSpPr/>
          <p:nvPr/>
        </p:nvSpPr>
        <p:spPr>
          <a:xfrm rot="0">
            <a:off x="9997695" y="6042811"/>
            <a:ext cx="7259697" cy="0"/>
          </a:xfrm>
          <a:prstGeom prst="line">
            <a:avLst/>
          </a:prstGeom>
          <a:ln cap="rnd" w="57150">
            <a:solidFill>
              <a:srgbClr val="86C7ED"/>
            </a:solidFill>
            <a:prstDash val="sysDot"/>
            <a:headEnd type="none" len="sm" w="sm"/>
            <a:tailEnd type="none" len="sm" w="sm"/>
          </a:ln>
        </p:spPr>
      </p:sp>
      <p:sp>
        <p:nvSpPr>
          <p:cNvPr name="AutoShape 10" id="10"/>
          <p:cNvSpPr/>
          <p:nvPr/>
        </p:nvSpPr>
        <p:spPr>
          <a:xfrm rot="0">
            <a:off x="9997695" y="7855565"/>
            <a:ext cx="7259697" cy="0"/>
          </a:xfrm>
          <a:prstGeom prst="line">
            <a:avLst/>
          </a:prstGeom>
          <a:ln cap="rnd" w="57150">
            <a:solidFill>
              <a:srgbClr val="86C7ED"/>
            </a:solidFill>
            <a:prstDash val="sysDot"/>
            <a:headEnd type="none" len="sm" w="sm"/>
            <a:tailEnd type="none" len="sm" w="sm"/>
          </a:ln>
        </p:spPr>
      </p:sp>
      <p:sp>
        <p:nvSpPr>
          <p:cNvPr name="AutoShape 11" id="11"/>
          <p:cNvSpPr/>
          <p:nvPr/>
        </p:nvSpPr>
        <p:spPr>
          <a:xfrm rot="0">
            <a:off x="10569195" y="1532093"/>
            <a:ext cx="359673" cy="357000"/>
          </a:xfrm>
          <a:prstGeom prst="rect">
            <a:avLst/>
          </a:prstGeom>
          <a:solidFill>
            <a:srgbClr val="A066CB"/>
          </a:solidFill>
        </p:spPr>
      </p:sp>
      <p:sp>
        <p:nvSpPr>
          <p:cNvPr name="AutoShape 12" id="12"/>
          <p:cNvSpPr/>
          <p:nvPr/>
        </p:nvSpPr>
        <p:spPr>
          <a:xfrm rot="0">
            <a:off x="10569195" y="3253932"/>
            <a:ext cx="359673" cy="357000"/>
          </a:xfrm>
          <a:prstGeom prst="rect">
            <a:avLst/>
          </a:prstGeom>
          <a:solidFill>
            <a:srgbClr val="A066CB"/>
          </a:solidFill>
        </p:spPr>
      </p:sp>
      <p:sp>
        <p:nvSpPr>
          <p:cNvPr name="AutoShape 13" id="13"/>
          <p:cNvSpPr/>
          <p:nvPr/>
        </p:nvSpPr>
        <p:spPr>
          <a:xfrm rot="0">
            <a:off x="10569195" y="5038111"/>
            <a:ext cx="359673" cy="357000"/>
          </a:xfrm>
          <a:prstGeom prst="rect">
            <a:avLst/>
          </a:prstGeom>
          <a:solidFill>
            <a:srgbClr val="A066CB"/>
          </a:solidFill>
        </p:spPr>
      </p:sp>
      <p:sp>
        <p:nvSpPr>
          <p:cNvPr name="AutoShape 14" id="14"/>
          <p:cNvSpPr/>
          <p:nvPr/>
        </p:nvSpPr>
        <p:spPr>
          <a:xfrm rot="0">
            <a:off x="10569195" y="6776236"/>
            <a:ext cx="359673" cy="357000"/>
          </a:xfrm>
          <a:prstGeom prst="rect">
            <a:avLst/>
          </a:prstGeom>
          <a:solidFill>
            <a:srgbClr val="A066CB"/>
          </a:solidFill>
        </p:spPr>
      </p:sp>
      <p:sp>
        <p:nvSpPr>
          <p:cNvPr name="AutoShape 15" id="15"/>
          <p:cNvSpPr/>
          <p:nvPr/>
        </p:nvSpPr>
        <p:spPr>
          <a:xfrm rot="0">
            <a:off x="10569195" y="8569940"/>
            <a:ext cx="359673" cy="357000"/>
          </a:xfrm>
          <a:prstGeom prst="rect">
            <a:avLst/>
          </a:prstGeom>
          <a:solidFill>
            <a:srgbClr val="A066CB"/>
          </a:solidFill>
        </p:spPr>
      </p:sp>
      <p:graphicFrame>
        <p:nvGraphicFramePr>
          <p:cNvPr name="Table 16" id="16"/>
          <p:cNvGraphicFramePr>
            <a:graphicFrameLocks noGrp="true"/>
          </p:cNvGraphicFramePr>
          <p:nvPr/>
        </p:nvGraphicFramePr>
        <p:xfrm>
          <a:off x="11163370" y="786398"/>
          <a:ext cx="6657656" cy="8836783"/>
        </p:xfrm>
        <a:graphic>
          <a:graphicData uri="http://schemas.openxmlformats.org/drawingml/2006/table">
            <a:tbl>
              <a:tblPr/>
              <a:tblGrid>
                <a:gridCol w="802063"/>
                <a:gridCol w="5855593"/>
              </a:tblGrid>
              <a:tr h="1767357">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01</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060"/>
                        </a:lnSpc>
                        <a:defRPr/>
                      </a:pPr>
                      <a:r>
                        <a:rPr lang="en-US" sz="2900">
                          <a:solidFill>
                            <a:srgbClr val="000000"/>
                          </a:solidFill>
                          <a:latin typeface="Asap"/>
                          <a:ea typeface="Asap"/>
                          <a:cs typeface="Asap"/>
                          <a:sym typeface="Asap"/>
                        </a:rPr>
                        <a:t>Mô tả bài toán</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1767357">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02</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060"/>
                        </a:lnSpc>
                        <a:defRPr/>
                      </a:pPr>
                      <a:r>
                        <a:rPr lang="en-US" sz="2900" b="true">
                          <a:solidFill>
                            <a:srgbClr val="000000"/>
                          </a:solidFill>
                          <a:latin typeface="Asap Medium"/>
                          <a:ea typeface="Asap Medium"/>
                          <a:cs typeface="Asap Medium"/>
                          <a:sym typeface="Asap Medium"/>
                        </a:rPr>
                        <a:t>Mô tả bộ dữ liệu</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1767357">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03</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060"/>
                        </a:lnSpc>
                        <a:defRPr/>
                      </a:pPr>
                      <a:r>
                        <a:rPr lang="en-US" sz="2900" b="true">
                          <a:solidFill>
                            <a:srgbClr val="000000"/>
                          </a:solidFill>
                          <a:latin typeface="Asap Medium"/>
                          <a:ea typeface="Asap Medium"/>
                          <a:cs typeface="Asap Medium"/>
                          <a:sym typeface="Asap Medium"/>
                        </a:rPr>
                        <a:t>Các phương pháp đề xuất</a:t>
                      </a:r>
                      <a:endParaRPr lang="en-US" sz="1100"/>
                    </a:p>
                    <a:p>
                      <a:pPr algn="l">
                        <a:lnSpc>
                          <a:spcPts val="2800"/>
                        </a:lnSpc>
                      </a:pPr>
                      <a:r>
                        <a:rPr lang="en-US" sz="2000">
                          <a:solidFill>
                            <a:srgbClr val="000000"/>
                          </a:solidFill>
                          <a:latin typeface="Asap"/>
                          <a:ea typeface="Asap"/>
                          <a:cs typeface="Asap"/>
                          <a:sym typeface="Asap"/>
                        </a:rPr>
                        <a:t>Proposed Method</a:t>
                      </a:r>
                    </a:p>
                    <a:p>
                      <a:pPr algn="l">
                        <a:lnSpc>
                          <a:spcPts val="2800"/>
                        </a:lnSpc>
                      </a:pPr>
                      <a:r>
                        <a:rPr lang="en-US" sz="2000">
                          <a:solidFill>
                            <a:srgbClr val="000000"/>
                          </a:solidFill>
                          <a:latin typeface="Asap"/>
                          <a:ea typeface="Asap"/>
                          <a:cs typeface="Asap"/>
                          <a:sym typeface="Asap"/>
                        </a:rPr>
                        <a:t>Transformer</a:t>
                      </a:r>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1767357">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04</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060"/>
                        </a:lnSpc>
                        <a:defRPr/>
                      </a:pPr>
                      <a:r>
                        <a:rPr lang="en-US" sz="2900" spc="-58">
                          <a:solidFill>
                            <a:srgbClr val="000000"/>
                          </a:solidFill>
                          <a:latin typeface="Asap"/>
                          <a:ea typeface="Asap"/>
                          <a:cs typeface="Asap"/>
                          <a:sym typeface="Asap"/>
                        </a:rPr>
                        <a:t>Các độ đo đánh giá</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1767357">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05</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060"/>
                        </a:lnSpc>
                        <a:defRPr/>
                      </a:pPr>
                      <a:r>
                        <a:rPr lang="en-US" sz="2900">
                          <a:solidFill>
                            <a:srgbClr val="000000"/>
                          </a:solidFill>
                          <a:latin typeface="Asap"/>
                          <a:ea typeface="Asap"/>
                          <a:cs typeface="Asap"/>
                          <a:sym typeface="Asap"/>
                        </a:rPr>
                        <a:t>Kết quả và hướng phát triển</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5793937" y="0"/>
            <a:ext cx="16893410" cy="13842185"/>
            <a:chOff x="0" y="0"/>
            <a:chExt cx="6556269" cy="5372100"/>
          </a:xfrm>
        </p:grpSpPr>
        <p:sp>
          <p:nvSpPr>
            <p:cNvPr name="Freeform 3" id="3"/>
            <p:cNvSpPr/>
            <p:nvPr/>
          </p:nvSpPr>
          <p:spPr>
            <a:xfrm flipH="false" flipV="false" rot="0">
              <a:off x="0" y="0"/>
              <a:ext cx="6556269" cy="5372100"/>
            </a:xfrm>
            <a:custGeom>
              <a:avLst/>
              <a:gdLst/>
              <a:ahLst/>
              <a:cxnLst/>
              <a:rect r="r" b="b" t="t" l="l"/>
              <a:pathLst>
                <a:path h="5372100" w="6556269">
                  <a:moveTo>
                    <a:pt x="5005599" y="0"/>
                  </a:moveTo>
                  <a:lnTo>
                    <a:pt x="1550670" y="0"/>
                  </a:lnTo>
                  <a:lnTo>
                    <a:pt x="0" y="2686050"/>
                  </a:lnTo>
                  <a:lnTo>
                    <a:pt x="1550670" y="5372100"/>
                  </a:lnTo>
                  <a:lnTo>
                    <a:pt x="5005599" y="5372100"/>
                  </a:lnTo>
                  <a:lnTo>
                    <a:pt x="6556269" y="2686050"/>
                  </a:lnTo>
                  <a:lnTo>
                    <a:pt x="5005599" y="0"/>
                  </a:lnTo>
                  <a:close/>
                </a:path>
              </a:pathLst>
            </a:custGeom>
            <a:solidFill>
              <a:srgbClr val="A066CB"/>
            </a:solidFill>
          </p:spPr>
        </p:sp>
      </p:grpSp>
      <p:sp>
        <p:nvSpPr>
          <p:cNvPr name="TextBox 4" id="4"/>
          <p:cNvSpPr txBox="true"/>
          <p:nvPr/>
        </p:nvSpPr>
        <p:spPr>
          <a:xfrm rot="0">
            <a:off x="1236038" y="680334"/>
            <a:ext cx="5755325" cy="718310"/>
          </a:xfrm>
          <a:prstGeom prst="rect">
            <a:avLst/>
          </a:prstGeom>
        </p:spPr>
        <p:txBody>
          <a:bodyPr anchor="t" rtlCol="false" tIns="0" lIns="0" bIns="0" rIns="0">
            <a:spAutoFit/>
          </a:bodyPr>
          <a:lstStyle/>
          <a:p>
            <a:pPr algn="l">
              <a:lnSpc>
                <a:spcPts val="5831"/>
              </a:lnSpc>
              <a:spcBef>
                <a:spcPct val="0"/>
              </a:spcBef>
            </a:pPr>
            <a:r>
              <a:rPr lang="en-US" sz="4165" b="true">
                <a:solidFill>
                  <a:srgbClr val="000000"/>
                </a:solidFill>
                <a:latin typeface="Asap Bold"/>
                <a:ea typeface="Asap Bold"/>
                <a:cs typeface="Asap Bold"/>
                <a:sym typeface="Asap Bold"/>
              </a:rPr>
              <a:t>LÝ DO CHỌN ĐỀ TÀI</a:t>
            </a:r>
          </a:p>
        </p:txBody>
      </p:sp>
      <p:grpSp>
        <p:nvGrpSpPr>
          <p:cNvPr name="Group 5" id="5"/>
          <p:cNvGrpSpPr/>
          <p:nvPr/>
        </p:nvGrpSpPr>
        <p:grpSpPr>
          <a:xfrm rot="0">
            <a:off x="-684162" y="1675695"/>
            <a:ext cx="10300533" cy="1701967"/>
            <a:chOff x="0" y="0"/>
            <a:chExt cx="13734044" cy="2269289"/>
          </a:xfrm>
        </p:grpSpPr>
        <p:grpSp>
          <p:nvGrpSpPr>
            <p:cNvPr name="Group 6" id="6"/>
            <p:cNvGrpSpPr/>
            <p:nvPr/>
          </p:nvGrpSpPr>
          <p:grpSpPr>
            <a:xfrm rot="-10800000">
              <a:off x="0" y="0"/>
              <a:ext cx="13734044" cy="2269289"/>
              <a:chOff x="0" y="0"/>
              <a:chExt cx="32512672" cy="5372100"/>
            </a:xfrm>
          </p:grpSpPr>
          <p:sp>
            <p:nvSpPr>
              <p:cNvPr name="Freeform 7" id="7"/>
              <p:cNvSpPr/>
              <p:nvPr/>
            </p:nvSpPr>
            <p:spPr>
              <a:xfrm flipH="false" flipV="false" rot="0">
                <a:off x="0" y="0"/>
                <a:ext cx="32512673" cy="5372100"/>
              </a:xfrm>
              <a:custGeom>
                <a:avLst/>
                <a:gdLst/>
                <a:ahLst/>
                <a:cxnLst/>
                <a:rect r="r" b="b" t="t" l="l"/>
                <a:pathLst>
                  <a:path h="5372100" w="32512673">
                    <a:moveTo>
                      <a:pt x="30962002" y="0"/>
                    </a:moveTo>
                    <a:lnTo>
                      <a:pt x="1550670" y="0"/>
                    </a:lnTo>
                    <a:lnTo>
                      <a:pt x="0" y="2686050"/>
                    </a:lnTo>
                    <a:lnTo>
                      <a:pt x="1550670" y="5372100"/>
                    </a:lnTo>
                    <a:lnTo>
                      <a:pt x="30962002" y="5372100"/>
                    </a:lnTo>
                    <a:lnTo>
                      <a:pt x="32512673" y="2686050"/>
                    </a:lnTo>
                    <a:lnTo>
                      <a:pt x="30962002" y="0"/>
                    </a:lnTo>
                    <a:close/>
                  </a:path>
                </a:pathLst>
              </a:custGeom>
              <a:solidFill>
                <a:srgbClr val="1836B2"/>
              </a:solidFill>
            </p:spPr>
          </p:sp>
        </p:grpSp>
        <p:sp>
          <p:nvSpPr>
            <p:cNvPr name="TextBox 8" id="8"/>
            <p:cNvSpPr txBox="true"/>
            <p:nvPr/>
          </p:nvSpPr>
          <p:spPr>
            <a:xfrm rot="0">
              <a:off x="3296053" y="441436"/>
              <a:ext cx="8639092" cy="1462617"/>
            </a:xfrm>
            <a:prstGeom prst="rect">
              <a:avLst/>
            </a:prstGeom>
          </p:spPr>
          <p:txBody>
            <a:bodyPr anchor="t" rtlCol="false" tIns="0" lIns="0" bIns="0" rIns="0">
              <a:spAutoFit/>
            </a:bodyPr>
            <a:lstStyle/>
            <a:p>
              <a:pPr algn="l" marL="0" indent="0" lvl="0">
                <a:lnSpc>
                  <a:spcPts val="8387"/>
                </a:lnSpc>
                <a:spcBef>
                  <a:spcPct val="0"/>
                </a:spcBef>
              </a:pPr>
              <a:r>
                <a:rPr lang="en-US" b="true" sz="7625">
                  <a:solidFill>
                    <a:srgbClr val="FFFFFF"/>
                  </a:solidFill>
                  <a:latin typeface="Asap Semi-Bold"/>
                  <a:ea typeface="Asap Semi-Bold"/>
                  <a:cs typeface="Asap Semi-Bold"/>
                  <a:sym typeface="Asap Semi-Bold"/>
                </a:rPr>
                <a:t>Ô nhiễm Seoul</a:t>
              </a:r>
            </a:p>
          </p:txBody>
        </p:sp>
      </p:grpSp>
      <p:sp>
        <p:nvSpPr>
          <p:cNvPr name="TextBox 9" id="9"/>
          <p:cNvSpPr txBox="true"/>
          <p:nvPr/>
        </p:nvSpPr>
        <p:spPr>
          <a:xfrm rot="0">
            <a:off x="12140501" y="2488579"/>
            <a:ext cx="3287911" cy="608965"/>
          </a:xfrm>
          <a:prstGeom prst="rect">
            <a:avLst/>
          </a:prstGeom>
        </p:spPr>
        <p:txBody>
          <a:bodyPr anchor="t" rtlCol="false" tIns="0" lIns="0" bIns="0" rIns="0">
            <a:spAutoFit/>
          </a:bodyPr>
          <a:lstStyle/>
          <a:p>
            <a:pPr algn="ctr">
              <a:lnSpc>
                <a:spcPts val="4940"/>
              </a:lnSpc>
              <a:spcBef>
                <a:spcPct val="0"/>
              </a:spcBef>
            </a:pPr>
            <a:r>
              <a:rPr lang="en-US" b="true" sz="3800" spc="-76">
                <a:solidFill>
                  <a:srgbClr val="FFFF00"/>
                </a:solidFill>
                <a:latin typeface="Asap Medium"/>
                <a:ea typeface="Asap Medium"/>
                <a:cs typeface="Asap Medium"/>
                <a:sym typeface="Asap Medium"/>
              </a:rPr>
              <a:t>Vấn đề toàn cầu</a:t>
            </a:r>
          </a:p>
        </p:txBody>
      </p:sp>
      <p:sp>
        <p:nvSpPr>
          <p:cNvPr name="TextBox 10" id="10"/>
          <p:cNvSpPr txBox="true"/>
          <p:nvPr/>
        </p:nvSpPr>
        <p:spPr>
          <a:xfrm rot="0">
            <a:off x="8630675" y="3981640"/>
            <a:ext cx="9144000" cy="2266949"/>
          </a:xfrm>
          <a:prstGeom prst="rect">
            <a:avLst/>
          </a:prstGeom>
        </p:spPr>
        <p:txBody>
          <a:bodyPr anchor="t" rtlCol="false" tIns="0" lIns="0" bIns="0" rIns="0">
            <a:spAutoFit/>
          </a:bodyPr>
          <a:lstStyle/>
          <a:p>
            <a:pPr algn="r">
              <a:lnSpc>
                <a:spcPts val="4500"/>
              </a:lnSpc>
            </a:pPr>
            <a:r>
              <a:rPr lang="en-US" b="true" sz="3000" spc="15">
                <a:solidFill>
                  <a:srgbClr val="FFFFFF"/>
                </a:solidFill>
                <a:latin typeface="Asap Medium"/>
                <a:ea typeface="Asap Medium"/>
                <a:cs typeface="Asap Medium"/>
                <a:sym typeface="Asap Medium"/>
              </a:rPr>
              <a:t>Bối cảnh Seoul: Công nghiệp hóa nhanh, giao thông dày đặc, địa hình bẫy các chất ô nhiễm (SO₂, NO₂, CO, O₃, PM₁₀, PM₂.₅), AQI thường ở mức không lành mạnh (PM₂.₅ ≈ 46µg/m³, theo WHO: rất kém).</a:t>
            </a:r>
          </a:p>
        </p:txBody>
      </p:sp>
      <p:sp>
        <p:nvSpPr>
          <p:cNvPr name="TextBox 11" id="11"/>
          <p:cNvSpPr txBox="true"/>
          <p:nvPr/>
        </p:nvSpPr>
        <p:spPr>
          <a:xfrm rot="0">
            <a:off x="8890786" y="6979771"/>
            <a:ext cx="8883889" cy="1695449"/>
          </a:xfrm>
          <a:prstGeom prst="rect">
            <a:avLst/>
          </a:prstGeom>
        </p:spPr>
        <p:txBody>
          <a:bodyPr anchor="t" rtlCol="false" tIns="0" lIns="0" bIns="0" rIns="0">
            <a:spAutoFit/>
          </a:bodyPr>
          <a:lstStyle/>
          <a:p>
            <a:pPr algn="r">
              <a:lnSpc>
                <a:spcPts val="4500"/>
              </a:lnSpc>
            </a:pPr>
            <a:r>
              <a:rPr lang="en-US" b="true" sz="3000" spc="15">
                <a:solidFill>
                  <a:srgbClr val="FFFFFF"/>
                </a:solidFill>
                <a:latin typeface="Asap Medium"/>
                <a:ea typeface="Asap Medium"/>
                <a:cs typeface="Asap Medium"/>
                <a:sym typeface="Asap Medium"/>
              </a:rPr>
              <a:t>Nhu cầu: Xây dựng mô hình Machine Learning (ML) và Deep Learning (DL) để dự báo chất lượng không khí nhanh chóng, hỗ trợ can thiệp và cảnh báo.</a:t>
            </a:r>
          </a:p>
        </p:txBody>
      </p:sp>
      <p:graphicFrame>
        <p:nvGraphicFramePr>
          <p:cNvPr name="Table 12" id="12"/>
          <p:cNvGraphicFramePr>
            <a:graphicFrameLocks noGrp="true"/>
          </p:cNvGraphicFramePr>
          <p:nvPr/>
        </p:nvGraphicFramePr>
        <p:xfrm>
          <a:off x="433975" y="682302"/>
          <a:ext cx="802063" cy="809625"/>
        </p:xfrm>
        <a:graphic>
          <a:graphicData uri="http://schemas.openxmlformats.org/drawingml/2006/table">
            <a:tbl>
              <a:tblPr/>
              <a:tblGrid>
                <a:gridCol w="135897"/>
              </a:tblGrid>
              <a:tr h="370889">
                <a:tc>
                  <a:txBody>
                    <a:bodyPr anchor="t" rtlCol="false"/>
                    <a:lstStyle/>
                    <a:p>
                      <a:pPr algn="ctr">
                        <a:lnSpc>
                          <a:spcPts val="3080"/>
                        </a:lnSpc>
                        <a:defRPr/>
                      </a:pPr>
                      <a:r>
                        <a:rPr lang="en-US" sz="2200" b="true">
                          <a:solidFill>
                            <a:srgbClr val="000000"/>
                          </a:solidFill>
                          <a:latin typeface="Asap Medium"/>
                          <a:ea typeface="Asap Medium"/>
                          <a:cs typeface="Asap Medium"/>
                          <a:sym typeface="Asap Medium"/>
                        </a:rPr>
                        <a:t>01</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7837266" y="0"/>
            <a:ext cx="14850081" cy="13842185"/>
            <a:chOff x="0" y="0"/>
            <a:chExt cx="5763261" cy="5372100"/>
          </a:xfrm>
        </p:grpSpPr>
        <p:sp>
          <p:nvSpPr>
            <p:cNvPr name="Freeform 3" id="3"/>
            <p:cNvSpPr/>
            <p:nvPr/>
          </p:nvSpPr>
          <p:spPr>
            <a:xfrm flipH="false" flipV="false" rot="0">
              <a:off x="0" y="0"/>
              <a:ext cx="5763261" cy="5372100"/>
            </a:xfrm>
            <a:custGeom>
              <a:avLst/>
              <a:gdLst/>
              <a:ahLst/>
              <a:cxnLst/>
              <a:rect r="r" b="b" t="t" l="l"/>
              <a:pathLst>
                <a:path h="5372100" w="5763261">
                  <a:moveTo>
                    <a:pt x="4212591" y="0"/>
                  </a:moveTo>
                  <a:lnTo>
                    <a:pt x="1550670" y="0"/>
                  </a:lnTo>
                  <a:lnTo>
                    <a:pt x="0" y="2686050"/>
                  </a:lnTo>
                  <a:lnTo>
                    <a:pt x="1550670" y="5372100"/>
                  </a:lnTo>
                  <a:lnTo>
                    <a:pt x="4212591" y="5372100"/>
                  </a:lnTo>
                  <a:lnTo>
                    <a:pt x="5763261" y="2686050"/>
                  </a:lnTo>
                  <a:lnTo>
                    <a:pt x="4212591" y="0"/>
                  </a:lnTo>
                  <a:close/>
                </a:path>
              </a:pathLst>
            </a:custGeom>
            <a:solidFill>
              <a:srgbClr val="A066CB"/>
            </a:solidFill>
          </p:spPr>
        </p:sp>
      </p:grpSp>
      <p:sp>
        <p:nvSpPr>
          <p:cNvPr name="TextBox 4" id="4"/>
          <p:cNvSpPr txBox="true"/>
          <p:nvPr/>
        </p:nvSpPr>
        <p:spPr>
          <a:xfrm rot="0">
            <a:off x="1236038" y="770442"/>
            <a:ext cx="5755325" cy="718310"/>
          </a:xfrm>
          <a:prstGeom prst="rect">
            <a:avLst/>
          </a:prstGeom>
        </p:spPr>
        <p:txBody>
          <a:bodyPr anchor="t" rtlCol="false" tIns="0" lIns="0" bIns="0" rIns="0">
            <a:spAutoFit/>
          </a:bodyPr>
          <a:lstStyle/>
          <a:p>
            <a:pPr algn="l">
              <a:lnSpc>
                <a:spcPts val="5831"/>
              </a:lnSpc>
              <a:spcBef>
                <a:spcPct val="0"/>
              </a:spcBef>
            </a:pPr>
            <a:r>
              <a:rPr lang="en-US" sz="4165" b="true">
                <a:solidFill>
                  <a:srgbClr val="000000"/>
                </a:solidFill>
                <a:latin typeface="Asap Bold"/>
                <a:ea typeface="Asap Bold"/>
                <a:cs typeface="Asap Bold"/>
                <a:sym typeface="Asap Bold"/>
              </a:rPr>
              <a:t>LÝ DO CHỌN ĐỀ TÀI</a:t>
            </a:r>
          </a:p>
        </p:txBody>
      </p:sp>
      <p:grpSp>
        <p:nvGrpSpPr>
          <p:cNvPr name="Group 5" id="5"/>
          <p:cNvGrpSpPr/>
          <p:nvPr/>
        </p:nvGrpSpPr>
        <p:grpSpPr>
          <a:xfrm rot="0">
            <a:off x="-684162" y="1675695"/>
            <a:ext cx="8059684" cy="1331709"/>
            <a:chOff x="0" y="0"/>
            <a:chExt cx="10746246" cy="1775613"/>
          </a:xfrm>
        </p:grpSpPr>
        <p:grpSp>
          <p:nvGrpSpPr>
            <p:cNvPr name="Group 6" id="6"/>
            <p:cNvGrpSpPr/>
            <p:nvPr/>
          </p:nvGrpSpPr>
          <p:grpSpPr>
            <a:xfrm rot="-10800000">
              <a:off x="0" y="0"/>
              <a:ext cx="10746246" cy="1775613"/>
              <a:chOff x="0" y="0"/>
              <a:chExt cx="32512672" cy="5372100"/>
            </a:xfrm>
          </p:grpSpPr>
          <p:sp>
            <p:nvSpPr>
              <p:cNvPr name="Freeform 7" id="7"/>
              <p:cNvSpPr/>
              <p:nvPr/>
            </p:nvSpPr>
            <p:spPr>
              <a:xfrm flipH="false" flipV="false" rot="0">
                <a:off x="0" y="0"/>
                <a:ext cx="32512673" cy="5372100"/>
              </a:xfrm>
              <a:custGeom>
                <a:avLst/>
                <a:gdLst/>
                <a:ahLst/>
                <a:cxnLst/>
                <a:rect r="r" b="b" t="t" l="l"/>
                <a:pathLst>
                  <a:path h="5372100" w="32512673">
                    <a:moveTo>
                      <a:pt x="30962002" y="0"/>
                    </a:moveTo>
                    <a:lnTo>
                      <a:pt x="1550670" y="0"/>
                    </a:lnTo>
                    <a:lnTo>
                      <a:pt x="0" y="2686050"/>
                    </a:lnTo>
                    <a:lnTo>
                      <a:pt x="1550670" y="5372100"/>
                    </a:lnTo>
                    <a:lnTo>
                      <a:pt x="30962002" y="5372100"/>
                    </a:lnTo>
                    <a:lnTo>
                      <a:pt x="32512673" y="2686050"/>
                    </a:lnTo>
                    <a:lnTo>
                      <a:pt x="30962002" y="0"/>
                    </a:lnTo>
                    <a:close/>
                  </a:path>
                </a:pathLst>
              </a:custGeom>
              <a:solidFill>
                <a:srgbClr val="1836B2"/>
              </a:solidFill>
            </p:spPr>
          </p:sp>
        </p:grpSp>
        <p:sp>
          <p:nvSpPr>
            <p:cNvPr name="TextBox 8" id="8"/>
            <p:cNvSpPr txBox="true"/>
            <p:nvPr/>
          </p:nvSpPr>
          <p:spPr>
            <a:xfrm rot="0">
              <a:off x="2579007" y="333405"/>
              <a:ext cx="6759684" cy="1156427"/>
            </a:xfrm>
            <a:prstGeom prst="rect">
              <a:avLst/>
            </a:prstGeom>
          </p:spPr>
          <p:txBody>
            <a:bodyPr anchor="t" rtlCol="false" tIns="0" lIns="0" bIns="0" rIns="0">
              <a:spAutoFit/>
            </a:bodyPr>
            <a:lstStyle/>
            <a:p>
              <a:pPr algn="l" marL="0" indent="0" lvl="0">
                <a:lnSpc>
                  <a:spcPts val="6562"/>
                </a:lnSpc>
                <a:spcBef>
                  <a:spcPct val="0"/>
                </a:spcBef>
              </a:pPr>
              <a:r>
                <a:rPr lang="en-US" b="true" sz="5966">
                  <a:solidFill>
                    <a:srgbClr val="FFFFFF"/>
                  </a:solidFill>
                  <a:latin typeface="Asap Semi-Bold"/>
                  <a:ea typeface="Asap Semi-Bold"/>
                  <a:cs typeface="Asap Semi-Bold"/>
                  <a:sym typeface="Asap Semi-Bold"/>
                </a:rPr>
                <a:t>Ô nhiễm Seoul</a:t>
              </a:r>
            </a:p>
          </p:txBody>
        </p:sp>
      </p:grpSp>
      <p:sp>
        <p:nvSpPr>
          <p:cNvPr name="TextBox 9" id="9"/>
          <p:cNvSpPr txBox="true"/>
          <p:nvPr/>
        </p:nvSpPr>
        <p:spPr>
          <a:xfrm rot="0">
            <a:off x="12695455" y="3235644"/>
            <a:ext cx="2772410" cy="619760"/>
          </a:xfrm>
          <a:prstGeom prst="rect">
            <a:avLst/>
          </a:prstGeom>
        </p:spPr>
        <p:txBody>
          <a:bodyPr anchor="t" rtlCol="false" tIns="0" lIns="0" bIns="0" rIns="0">
            <a:spAutoFit/>
          </a:bodyPr>
          <a:lstStyle/>
          <a:p>
            <a:pPr algn="ctr">
              <a:lnSpc>
                <a:spcPts val="4810"/>
              </a:lnSpc>
              <a:spcBef>
                <a:spcPct val="0"/>
              </a:spcBef>
            </a:pPr>
            <a:r>
              <a:rPr lang="en-US" b="true" sz="3700" spc="-74">
                <a:solidFill>
                  <a:srgbClr val="FFFF00"/>
                </a:solidFill>
                <a:latin typeface="Asap Bold"/>
                <a:ea typeface="Asap Bold"/>
                <a:cs typeface="Asap Bold"/>
                <a:sym typeface="Asap Bold"/>
              </a:rPr>
              <a:t>THÁCH THỨC</a:t>
            </a:r>
          </a:p>
        </p:txBody>
      </p:sp>
      <p:sp>
        <p:nvSpPr>
          <p:cNvPr name="TextBox 10" id="10"/>
          <p:cNvSpPr txBox="true"/>
          <p:nvPr/>
        </p:nvSpPr>
        <p:spPr>
          <a:xfrm rot="0">
            <a:off x="2876488" y="3235644"/>
            <a:ext cx="3335973" cy="619760"/>
          </a:xfrm>
          <a:prstGeom prst="rect">
            <a:avLst/>
          </a:prstGeom>
        </p:spPr>
        <p:txBody>
          <a:bodyPr anchor="t" rtlCol="false" tIns="0" lIns="0" bIns="0" rIns="0">
            <a:spAutoFit/>
          </a:bodyPr>
          <a:lstStyle/>
          <a:p>
            <a:pPr algn="ctr">
              <a:lnSpc>
                <a:spcPts val="4810"/>
              </a:lnSpc>
              <a:spcBef>
                <a:spcPct val="0"/>
              </a:spcBef>
            </a:pPr>
            <a:r>
              <a:rPr lang="en-US" b="true" sz="3700" spc="-74">
                <a:solidFill>
                  <a:srgbClr val="A066CB"/>
                </a:solidFill>
                <a:latin typeface="Asap Bold"/>
                <a:ea typeface="Asap Bold"/>
                <a:cs typeface="Asap Bold"/>
                <a:sym typeface="Asap Bold"/>
              </a:rPr>
              <a:t>TRUYỀN THỐNG</a:t>
            </a:r>
          </a:p>
        </p:txBody>
      </p:sp>
      <p:sp>
        <p:nvSpPr>
          <p:cNvPr name="TextBox 11" id="11"/>
          <p:cNvSpPr txBox="true"/>
          <p:nvPr/>
        </p:nvSpPr>
        <p:spPr>
          <a:xfrm rot="0">
            <a:off x="1474166" y="4068445"/>
            <a:ext cx="5901356" cy="2102485"/>
          </a:xfrm>
          <a:prstGeom prst="rect">
            <a:avLst/>
          </a:prstGeom>
        </p:spPr>
        <p:txBody>
          <a:bodyPr anchor="t" rtlCol="false" tIns="0" lIns="0" bIns="0" rIns="0">
            <a:spAutoFit/>
          </a:bodyPr>
          <a:lstStyle/>
          <a:p>
            <a:pPr algn="r">
              <a:lnSpc>
                <a:spcPts val="4160"/>
              </a:lnSpc>
              <a:spcBef>
                <a:spcPct val="0"/>
              </a:spcBef>
            </a:pPr>
            <a:r>
              <a:rPr lang="en-US" b="true" sz="3200" spc="-64">
                <a:solidFill>
                  <a:srgbClr val="1836B2"/>
                </a:solidFill>
                <a:latin typeface="Asap Medium"/>
                <a:ea typeface="Asap Medium"/>
                <a:cs typeface="Asap Medium"/>
                <a:sym typeface="Asap Medium"/>
              </a:rPr>
              <a:t>AR, ARIMA, hồi quy tuyến tính, mô hình xám dễ diễn giải nhưng không ổn định với dữ liệu phi tuyến.</a:t>
            </a:r>
          </a:p>
        </p:txBody>
      </p:sp>
      <p:sp>
        <p:nvSpPr>
          <p:cNvPr name="TextBox 12" id="12"/>
          <p:cNvSpPr txBox="true"/>
          <p:nvPr/>
        </p:nvSpPr>
        <p:spPr>
          <a:xfrm rot="0">
            <a:off x="1474166" y="6693764"/>
            <a:ext cx="5901356" cy="3150235"/>
          </a:xfrm>
          <a:prstGeom prst="rect">
            <a:avLst/>
          </a:prstGeom>
        </p:spPr>
        <p:txBody>
          <a:bodyPr anchor="t" rtlCol="false" tIns="0" lIns="0" bIns="0" rIns="0">
            <a:spAutoFit/>
          </a:bodyPr>
          <a:lstStyle/>
          <a:p>
            <a:pPr algn="l">
              <a:lnSpc>
                <a:spcPts val="4160"/>
              </a:lnSpc>
              <a:spcBef>
                <a:spcPct val="0"/>
              </a:spcBef>
            </a:pPr>
            <a:r>
              <a:rPr lang="en-US" b="true" sz="3200" spc="-64">
                <a:solidFill>
                  <a:srgbClr val="1836B2"/>
                </a:solidFill>
                <a:latin typeface="Asap Medium"/>
                <a:ea typeface="Asap Medium"/>
                <a:cs typeface="Asap Medium"/>
                <a:sym typeface="Asap Medium"/>
              </a:rPr>
              <a:t>ML/DL t</a:t>
            </a:r>
            <a:r>
              <a:rPr lang="en-US" b="true" sz="3200" spc="-64">
                <a:solidFill>
                  <a:srgbClr val="1836B2"/>
                </a:solidFill>
                <a:latin typeface="Asap Medium"/>
                <a:ea typeface="Asap Medium"/>
                <a:cs typeface="Asap Medium"/>
                <a:sym typeface="Asap Medium"/>
              </a:rPr>
              <a:t>iên tiến: SVR, Random Forest, XGBoost, RNN, LSTM, GRU cải thiện độ chính xác, nhưng khó xử lý phụ thuộc thời gian dài và dữ liệu thưa.</a:t>
            </a:r>
          </a:p>
          <a:p>
            <a:pPr algn="l">
              <a:lnSpc>
                <a:spcPts val="4160"/>
              </a:lnSpc>
              <a:spcBef>
                <a:spcPct val="0"/>
              </a:spcBef>
            </a:pPr>
          </a:p>
        </p:txBody>
      </p:sp>
      <p:sp>
        <p:nvSpPr>
          <p:cNvPr name="AutoShape 13" id="13"/>
          <p:cNvSpPr/>
          <p:nvPr/>
        </p:nvSpPr>
        <p:spPr>
          <a:xfrm>
            <a:off x="1474166" y="6437079"/>
            <a:ext cx="5901356" cy="0"/>
          </a:xfrm>
          <a:prstGeom prst="line">
            <a:avLst/>
          </a:prstGeom>
          <a:ln cap="flat" w="38100">
            <a:solidFill>
              <a:srgbClr val="1836B2"/>
            </a:solidFill>
            <a:prstDash val="solid"/>
            <a:headEnd type="none" len="sm" w="sm"/>
            <a:tailEnd type="none" len="sm" w="sm"/>
          </a:ln>
        </p:spPr>
      </p:sp>
      <p:sp>
        <p:nvSpPr>
          <p:cNvPr name="TextBox 14" id="14"/>
          <p:cNvSpPr txBox="true"/>
          <p:nvPr/>
        </p:nvSpPr>
        <p:spPr>
          <a:xfrm rot="0">
            <a:off x="11859323" y="4455879"/>
            <a:ext cx="4444674" cy="1981200"/>
          </a:xfrm>
          <a:prstGeom prst="rect">
            <a:avLst/>
          </a:prstGeom>
        </p:spPr>
        <p:txBody>
          <a:bodyPr anchor="t" rtlCol="false" tIns="0" lIns="0" bIns="0" rIns="0">
            <a:spAutoFit/>
          </a:bodyPr>
          <a:lstStyle/>
          <a:p>
            <a:pPr algn="ctr">
              <a:lnSpc>
                <a:spcPts val="3900"/>
              </a:lnSpc>
              <a:spcBef>
                <a:spcPct val="0"/>
              </a:spcBef>
            </a:pPr>
            <a:r>
              <a:rPr lang="en-US" b="true" sz="3000" spc="-60">
                <a:solidFill>
                  <a:srgbClr val="FFFFFF"/>
                </a:solidFill>
                <a:latin typeface="Asap Medium"/>
                <a:ea typeface="Asap Medium"/>
                <a:cs typeface="Asap Medium"/>
                <a:sym typeface="Asap Medium"/>
              </a:rPr>
              <a:t> Tính phi tuyến và ngẫu nhiên của dữ liệu thời gian (time series) về ô</a:t>
            </a:r>
          </a:p>
          <a:p>
            <a:pPr algn="ctr">
              <a:lnSpc>
                <a:spcPts val="3900"/>
              </a:lnSpc>
              <a:spcBef>
                <a:spcPct val="0"/>
              </a:spcBef>
            </a:pPr>
            <a:r>
              <a:rPr lang="en-US" b="true" sz="3000" spc="-60">
                <a:solidFill>
                  <a:srgbClr val="FFFFFF"/>
                </a:solidFill>
                <a:latin typeface="Asap Medium"/>
                <a:ea typeface="Asap Medium"/>
                <a:cs typeface="Asap Medium"/>
                <a:sym typeface="Asap Medium"/>
              </a:rPr>
              <a:t>nhiễm.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829843" y="-1232571"/>
            <a:ext cx="10736190" cy="9297057"/>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37103" t="0" r="-37103" b="0"/>
              </a:stretch>
            </a:blipFill>
          </p:spPr>
        </p:sp>
      </p:grpSp>
      <p:sp>
        <p:nvSpPr>
          <p:cNvPr name="Freeform 4" id="4"/>
          <p:cNvSpPr/>
          <p:nvPr/>
        </p:nvSpPr>
        <p:spPr>
          <a:xfrm flipH="true" flipV="false" rot="0">
            <a:off x="14479039" y="8773463"/>
            <a:ext cx="7156403" cy="4086071"/>
          </a:xfrm>
          <a:custGeom>
            <a:avLst/>
            <a:gdLst/>
            <a:ahLst/>
            <a:cxnLst/>
            <a:rect r="r" b="b" t="t" l="l"/>
            <a:pathLst>
              <a:path h="4086071" w="7156403">
                <a:moveTo>
                  <a:pt x="7156402" y="0"/>
                </a:moveTo>
                <a:lnTo>
                  <a:pt x="0" y="0"/>
                </a:lnTo>
                <a:lnTo>
                  <a:pt x="0" y="4086071"/>
                </a:lnTo>
                <a:lnTo>
                  <a:pt x="7156402" y="4086071"/>
                </a:lnTo>
                <a:lnTo>
                  <a:pt x="7156402"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5" id="5"/>
          <p:cNvGrpSpPr/>
          <p:nvPr/>
        </p:nvGrpSpPr>
        <p:grpSpPr>
          <a:xfrm rot="0">
            <a:off x="2570366" y="2007318"/>
            <a:ext cx="11422496" cy="2168485"/>
            <a:chOff x="0" y="0"/>
            <a:chExt cx="3008394" cy="571124"/>
          </a:xfrm>
        </p:grpSpPr>
        <p:sp>
          <p:nvSpPr>
            <p:cNvPr name="Freeform 6" id="6"/>
            <p:cNvSpPr/>
            <p:nvPr/>
          </p:nvSpPr>
          <p:spPr>
            <a:xfrm flipH="false" flipV="false" rot="0">
              <a:off x="0" y="0"/>
              <a:ext cx="3008394" cy="571124"/>
            </a:xfrm>
            <a:custGeom>
              <a:avLst/>
              <a:gdLst/>
              <a:ahLst/>
              <a:cxnLst/>
              <a:rect r="r" b="b" t="t" l="l"/>
              <a:pathLst>
                <a:path h="571124" w="3008394">
                  <a:moveTo>
                    <a:pt x="67778" y="0"/>
                  </a:moveTo>
                  <a:lnTo>
                    <a:pt x="2940616" y="0"/>
                  </a:lnTo>
                  <a:cubicBezTo>
                    <a:pt x="2958592" y="0"/>
                    <a:pt x="2975831" y="7141"/>
                    <a:pt x="2988542" y="19852"/>
                  </a:cubicBezTo>
                  <a:cubicBezTo>
                    <a:pt x="3001253" y="32562"/>
                    <a:pt x="3008394" y="49802"/>
                    <a:pt x="3008394" y="67778"/>
                  </a:cubicBezTo>
                  <a:lnTo>
                    <a:pt x="3008394" y="503346"/>
                  </a:lnTo>
                  <a:cubicBezTo>
                    <a:pt x="3008394" y="521322"/>
                    <a:pt x="3001253" y="538561"/>
                    <a:pt x="2988542" y="551272"/>
                  </a:cubicBezTo>
                  <a:cubicBezTo>
                    <a:pt x="2975831" y="563983"/>
                    <a:pt x="2958592" y="571124"/>
                    <a:pt x="2940616" y="571124"/>
                  </a:cubicBezTo>
                  <a:lnTo>
                    <a:pt x="67778" y="571124"/>
                  </a:lnTo>
                  <a:cubicBezTo>
                    <a:pt x="49802" y="571124"/>
                    <a:pt x="32562" y="563983"/>
                    <a:pt x="19852" y="551272"/>
                  </a:cubicBezTo>
                  <a:cubicBezTo>
                    <a:pt x="7141" y="538561"/>
                    <a:pt x="0" y="521322"/>
                    <a:pt x="0" y="503346"/>
                  </a:cubicBezTo>
                  <a:lnTo>
                    <a:pt x="0" y="67778"/>
                  </a:lnTo>
                  <a:cubicBezTo>
                    <a:pt x="0" y="49802"/>
                    <a:pt x="7141" y="32562"/>
                    <a:pt x="19852" y="19852"/>
                  </a:cubicBezTo>
                  <a:cubicBezTo>
                    <a:pt x="32562" y="7141"/>
                    <a:pt x="49802" y="0"/>
                    <a:pt x="67778" y="0"/>
                  </a:cubicBezTo>
                  <a:close/>
                </a:path>
              </a:pathLst>
            </a:custGeom>
            <a:solidFill>
              <a:srgbClr val="1836B2"/>
            </a:solidFill>
          </p:spPr>
        </p:sp>
        <p:sp>
          <p:nvSpPr>
            <p:cNvPr name="TextBox 7" id="7"/>
            <p:cNvSpPr txBox="true"/>
            <p:nvPr/>
          </p:nvSpPr>
          <p:spPr>
            <a:xfrm>
              <a:off x="0" y="-57150"/>
              <a:ext cx="3008394" cy="628274"/>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2132227" y="2184061"/>
            <a:ext cx="6178768" cy="495300"/>
          </a:xfrm>
          <a:prstGeom prst="rect">
            <a:avLst/>
          </a:prstGeom>
        </p:spPr>
        <p:txBody>
          <a:bodyPr anchor="t" rtlCol="false" tIns="0" lIns="0" bIns="0" rIns="0">
            <a:spAutoFit/>
          </a:bodyPr>
          <a:lstStyle/>
          <a:p>
            <a:pPr algn="l" marL="0" indent="0" lvl="0">
              <a:lnSpc>
                <a:spcPts val="3900"/>
              </a:lnSpc>
              <a:spcBef>
                <a:spcPct val="0"/>
              </a:spcBef>
            </a:pPr>
          </a:p>
        </p:txBody>
      </p:sp>
      <p:sp>
        <p:nvSpPr>
          <p:cNvPr name="TextBox 9" id="9"/>
          <p:cNvSpPr txBox="true"/>
          <p:nvPr/>
        </p:nvSpPr>
        <p:spPr>
          <a:xfrm rot="0">
            <a:off x="3020492" y="2117386"/>
            <a:ext cx="10327044" cy="2265964"/>
          </a:xfrm>
          <a:prstGeom prst="rect">
            <a:avLst/>
          </a:prstGeom>
        </p:spPr>
        <p:txBody>
          <a:bodyPr anchor="t" rtlCol="false" tIns="0" lIns="0" bIns="0" rIns="0">
            <a:spAutoFit/>
          </a:bodyPr>
          <a:lstStyle/>
          <a:p>
            <a:pPr algn="ctr">
              <a:lnSpc>
                <a:spcPts val="3663"/>
              </a:lnSpc>
            </a:pPr>
            <a:r>
              <a:rPr lang="en-US" b="true" sz="2233" spc="6">
                <a:solidFill>
                  <a:srgbClr val="FFFFFF"/>
                </a:solidFill>
                <a:latin typeface="Asap Medium"/>
                <a:ea typeface="Asap Medium"/>
                <a:cs typeface="Asap Medium"/>
                <a:sym typeface="Asap Medium"/>
              </a:rPr>
              <a:t>Dataset "</a:t>
            </a:r>
            <a:r>
              <a:rPr lang="en-US" b="true" sz="2233" i="true" spc="6">
                <a:solidFill>
                  <a:srgbClr val="FFFFFF"/>
                </a:solidFill>
                <a:latin typeface="Asap Medium Italics"/>
                <a:ea typeface="Asap Medium Italics"/>
                <a:cs typeface="Asap Medium Italics"/>
                <a:sym typeface="Asap Medium Italics"/>
              </a:rPr>
              <a:t>Air Pollution in Seoul</a:t>
            </a:r>
            <a:r>
              <a:rPr lang="en-US" b="true" sz="2233" spc="6">
                <a:solidFill>
                  <a:srgbClr val="FFFFFF"/>
                </a:solidFill>
                <a:latin typeface="Asap Medium"/>
                <a:ea typeface="Asap Medium"/>
                <a:cs typeface="Asap Medium"/>
                <a:sym typeface="Asap Medium"/>
              </a:rPr>
              <a:t>" từ Kaggle, được cung cấp bởi tác giả Bappe Kim, chứa thông tin về chất lượng không khí tại Seoul, Hàn Quốc, với dữ liệu được thu thập từ các </a:t>
            </a:r>
            <a:r>
              <a:rPr lang="en-US" sz="2233" spc="6">
                <a:solidFill>
                  <a:srgbClr val="FFFFFF"/>
                </a:solidFill>
                <a:latin typeface="Asap"/>
                <a:ea typeface="Asap"/>
                <a:cs typeface="Asap"/>
                <a:sym typeface="Asap"/>
              </a:rPr>
              <a:t>trạm đo lường. Cung cấp dữ liệu chi tiết về nồng độ các chất ô nhiễm trong không khí theo giờ tại nhiều trạm quan trắc ở Seoul.</a:t>
            </a:r>
          </a:p>
          <a:p>
            <a:pPr algn="just">
              <a:lnSpc>
                <a:spcPts val="3663"/>
              </a:lnSpc>
            </a:pPr>
          </a:p>
        </p:txBody>
      </p:sp>
      <p:graphicFrame>
        <p:nvGraphicFramePr>
          <p:cNvPr name="Table 10" id="10"/>
          <p:cNvGraphicFramePr>
            <a:graphicFrameLocks noGrp="true"/>
          </p:cNvGraphicFramePr>
          <p:nvPr/>
        </p:nvGraphicFramePr>
        <p:xfrm>
          <a:off x="1028700" y="959629"/>
          <a:ext cx="780543" cy="895769"/>
        </p:xfrm>
        <a:graphic>
          <a:graphicData uri="http://schemas.openxmlformats.org/drawingml/2006/table">
            <a:tbl>
              <a:tblPr/>
              <a:tblGrid>
                <a:gridCol w="128702"/>
              </a:tblGrid>
              <a:tr h="454013">
                <a:tc>
                  <a:txBody>
                    <a:bodyPr anchor="t" rtlCol="false"/>
                    <a:lstStyle/>
                    <a:p>
                      <a:pPr algn="ctr">
                        <a:lnSpc>
                          <a:spcPts val="3080"/>
                        </a:lnSpc>
                        <a:defRPr/>
                      </a:pPr>
                      <a:r>
                        <a:rPr lang="en-US" sz="2200">
                          <a:solidFill>
                            <a:srgbClr val="000000"/>
                          </a:solidFill>
                          <a:latin typeface="Asap"/>
                          <a:ea typeface="Asap"/>
                          <a:cs typeface="Asap"/>
                          <a:sym typeface="Asap"/>
                        </a:rPr>
                        <a:t>02</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sp>
        <p:nvSpPr>
          <p:cNvPr name="TextBox 11" id="11"/>
          <p:cNvSpPr txBox="true"/>
          <p:nvPr/>
        </p:nvSpPr>
        <p:spPr>
          <a:xfrm rot="0">
            <a:off x="1028700" y="4469848"/>
            <a:ext cx="14310628" cy="5417845"/>
          </a:xfrm>
          <a:prstGeom prst="rect">
            <a:avLst/>
          </a:prstGeom>
        </p:spPr>
        <p:txBody>
          <a:bodyPr anchor="t" rtlCol="false" tIns="0" lIns="0" bIns="0" rIns="0">
            <a:spAutoFit/>
          </a:bodyPr>
          <a:lstStyle/>
          <a:p>
            <a:pPr algn="l" marL="522479" indent="-261239" lvl="1">
              <a:lnSpc>
                <a:spcPts val="3968"/>
              </a:lnSpc>
              <a:buFont typeface="Arial"/>
              <a:buChar char="•"/>
            </a:pPr>
            <a:r>
              <a:rPr lang="en-US" b="true" sz="2420" spc="7">
                <a:solidFill>
                  <a:srgbClr val="000000"/>
                </a:solidFill>
                <a:latin typeface="Asap Bold"/>
                <a:ea typeface="Asap Bold"/>
                <a:cs typeface="Asap Bold"/>
                <a:sym typeface="Asap Bold"/>
              </a:rPr>
              <a:t>Measurement_info.csv:</a:t>
            </a:r>
            <a:r>
              <a:rPr lang="en-US" sz="2420" spc="7">
                <a:solidFill>
                  <a:srgbClr val="000000"/>
                </a:solidFill>
                <a:latin typeface="Asap"/>
                <a:ea typeface="Asap"/>
                <a:cs typeface="Asap"/>
                <a:sym typeface="Asap"/>
              </a:rPr>
              <a:t> Dữ liệu nồng độ các chất ô nhiễm (SO₂, NO₂, CO, O₃, PM₁₀, PM₂.₅) được đo hàng giờ tại các trạm quan trắc ở Seoul. Các cột chính bao gồm mã trạm (Station code), thời gian đo (Measurement date), mã chất ô nhiễm (Item code), giá trị nồng độ trung bình (Average value), và trạng thái thiết bị (Instrument status). Đây là tệp chính để phân tích chuỗi thời gian và dự báo chất lượng không khí (AQI).</a:t>
            </a:r>
          </a:p>
          <a:p>
            <a:pPr algn="l" marL="522479" indent="-261239" lvl="1">
              <a:lnSpc>
                <a:spcPts val="3968"/>
              </a:lnSpc>
              <a:buFont typeface="Arial"/>
              <a:buChar char="•"/>
            </a:pPr>
            <a:r>
              <a:rPr lang="en-US" b="true" sz="2420" spc="7">
                <a:solidFill>
                  <a:srgbClr val="000000"/>
                </a:solidFill>
                <a:latin typeface="Asap Bold"/>
                <a:ea typeface="Asap Bold"/>
                <a:cs typeface="Asap Bold"/>
                <a:sym typeface="Asap Bold"/>
              </a:rPr>
              <a:t>Measurement_item_info.csv: </a:t>
            </a:r>
            <a:r>
              <a:rPr lang="en-US" sz="2420" spc="7">
                <a:solidFill>
                  <a:srgbClr val="000000"/>
                </a:solidFill>
                <a:latin typeface="Asap"/>
                <a:ea typeface="Asap"/>
                <a:cs typeface="Asap"/>
                <a:sym typeface="Asap"/>
              </a:rPr>
              <a:t>Thông tin chi tiết về các chất ô nhiễm được đo, bao gồm mã chất ô nhiễm (Item code), tên chất ô nhiễm (Item name như SO₂, PM₂.₅), đơn vị đo (Unit: ppm hoặc µg/m³), và các ngưỡng đánh giá chất lượng không khí (Good, Normal, Bad, Very Bad).</a:t>
            </a:r>
          </a:p>
          <a:p>
            <a:pPr algn="l" marL="522479" indent="-261239" lvl="1">
              <a:lnSpc>
                <a:spcPts val="3968"/>
              </a:lnSpc>
              <a:buFont typeface="Arial"/>
              <a:buChar char="•"/>
            </a:pPr>
            <a:r>
              <a:rPr lang="en-US" b="true" sz="2420" spc="7">
                <a:solidFill>
                  <a:srgbClr val="000000"/>
                </a:solidFill>
                <a:latin typeface="Asap Bold"/>
                <a:ea typeface="Asap Bold"/>
                <a:cs typeface="Asap Bold"/>
                <a:sym typeface="Asap Bold"/>
              </a:rPr>
              <a:t>Measurement_station_info.csv: </a:t>
            </a:r>
            <a:r>
              <a:rPr lang="en-US" sz="2420" spc="7">
                <a:solidFill>
                  <a:srgbClr val="000000"/>
                </a:solidFill>
                <a:latin typeface="Asap"/>
                <a:ea typeface="Asap"/>
                <a:cs typeface="Asap"/>
                <a:sym typeface="Asap"/>
              </a:rPr>
              <a:t>Thông tin về các trạm đo lường tại Seoul, với các cột như mã trạm (Station code), tên trạm (Station name), địa chỉ (Address), và tọa độ địa lý (Latitude, Longitude)\</a:t>
            </a:r>
          </a:p>
          <a:p>
            <a:pPr algn="l">
              <a:lnSpc>
                <a:spcPts val="3968"/>
              </a:lnSpc>
            </a:pPr>
          </a:p>
        </p:txBody>
      </p:sp>
      <p:sp>
        <p:nvSpPr>
          <p:cNvPr name="TextBox 12" id="12"/>
          <p:cNvSpPr txBox="true"/>
          <p:nvPr/>
        </p:nvSpPr>
        <p:spPr>
          <a:xfrm rot="0">
            <a:off x="2132227" y="798183"/>
            <a:ext cx="6178768" cy="1209135"/>
          </a:xfrm>
          <a:prstGeom prst="rect">
            <a:avLst/>
          </a:prstGeom>
        </p:spPr>
        <p:txBody>
          <a:bodyPr anchor="t" rtlCol="false" tIns="0" lIns="0" bIns="0" rIns="0">
            <a:spAutoFit/>
          </a:bodyPr>
          <a:lstStyle/>
          <a:p>
            <a:pPr algn="l" marL="0" indent="0" lvl="0">
              <a:lnSpc>
                <a:spcPts val="9589"/>
              </a:lnSpc>
            </a:pPr>
            <a:r>
              <a:rPr lang="en-US" b="true" sz="7925">
                <a:solidFill>
                  <a:srgbClr val="000000"/>
                </a:solidFill>
                <a:latin typeface="Asap Semi-Bold"/>
                <a:ea typeface="Asap Semi-Bold"/>
                <a:cs typeface="Asap Semi-Bold"/>
                <a:sym typeface="Asap Semi-Bold"/>
              </a:rPr>
              <a:t>Bộ dữ liệu</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291235" y="-1232571"/>
            <a:ext cx="10736190" cy="9297057"/>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37103" t="0" r="-37103" b="0"/>
              </a:stretch>
            </a:blipFill>
          </p:spPr>
        </p:sp>
      </p:grpSp>
      <p:sp>
        <p:nvSpPr>
          <p:cNvPr name="Freeform 4" id="4"/>
          <p:cNvSpPr/>
          <p:nvPr/>
        </p:nvSpPr>
        <p:spPr>
          <a:xfrm flipH="true" flipV="false" rot="0">
            <a:off x="14479039" y="8773463"/>
            <a:ext cx="7156403" cy="4086071"/>
          </a:xfrm>
          <a:custGeom>
            <a:avLst/>
            <a:gdLst/>
            <a:ahLst/>
            <a:cxnLst/>
            <a:rect r="r" b="b" t="t" l="l"/>
            <a:pathLst>
              <a:path h="4086071" w="7156403">
                <a:moveTo>
                  <a:pt x="7156402" y="0"/>
                </a:moveTo>
                <a:lnTo>
                  <a:pt x="0" y="0"/>
                </a:lnTo>
                <a:lnTo>
                  <a:pt x="0" y="4086071"/>
                </a:lnTo>
                <a:lnTo>
                  <a:pt x="7156402" y="4086071"/>
                </a:lnTo>
                <a:lnTo>
                  <a:pt x="7156402"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aphicFrame>
        <p:nvGraphicFramePr>
          <p:cNvPr name="Table 5" id="5"/>
          <p:cNvGraphicFramePr>
            <a:graphicFrameLocks noGrp="true"/>
          </p:cNvGraphicFramePr>
          <p:nvPr/>
        </p:nvGraphicFramePr>
        <p:xfrm>
          <a:off x="1028700" y="959629"/>
          <a:ext cx="780543" cy="895769"/>
        </p:xfrm>
        <a:graphic>
          <a:graphicData uri="http://schemas.openxmlformats.org/drawingml/2006/table">
            <a:tbl>
              <a:tblPr/>
              <a:tblGrid>
                <a:gridCol w="128702"/>
              </a:tblGrid>
              <a:tr h="454013">
                <a:tc>
                  <a:txBody>
                    <a:bodyPr anchor="t" rtlCol="false"/>
                    <a:lstStyle/>
                    <a:p>
                      <a:pPr algn="ctr">
                        <a:lnSpc>
                          <a:spcPts val="3080"/>
                        </a:lnSpc>
                        <a:defRPr/>
                      </a:pPr>
                      <a:r>
                        <a:rPr lang="en-US" sz="2200">
                          <a:solidFill>
                            <a:srgbClr val="000000"/>
                          </a:solidFill>
                          <a:latin typeface="Asap"/>
                          <a:ea typeface="Asap"/>
                          <a:cs typeface="Asap"/>
                          <a:sym typeface="Asap"/>
                        </a:rPr>
                        <a:t>02</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graphicFrame>
        <p:nvGraphicFramePr>
          <p:cNvPr name="Table 6" id="6"/>
          <p:cNvGraphicFramePr>
            <a:graphicFrameLocks noGrp="true"/>
          </p:cNvGraphicFramePr>
          <p:nvPr/>
        </p:nvGraphicFramePr>
        <p:xfrm>
          <a:off x="1028700" y="2196381"/>
          <a:ext cx="3976271" cy="4610100"/>
        </p:xfrm>
        <a:graphic>
          <a:graphicData uri="http://schemas.openxmlformats.org/drawingml/2006/table">
            <a:tbl>
              <a:tblPr/>
              <a:tblGrid>
                <a:gridCol w="3342045"/>
                <a:gridCol w="634226"/>
              </a:tblGrid>
              <a:tr h="768350">
                <a:tc gridSpan="2">
                  <a:txBody>
                    <a:bodyPr anchor="t" rtlCol="false"/>
                    <a:lstStyle/>
                    <a:p>
                      <a:pPr algn="ctr">
                        <a:lnSpc>
                          <a:spcPts val="2520"/>
                        </a:lnSpc>
                        <a:defRPr/>
                      </a:pPr>
                      <a:r>
                        <a:rPr lang="en-US" sz="1800" b="true">
                          <a:solidFill>
                            <a:srgbClr val="000000"/>
                          </a:solidFill>
                          <a:latin typeface="Asap Bold"/>
                          <a:ea typeface="Asap Bold"/>
                          <a:cs typeface="Asap Bold"/>
                          <a:sym typeface="Asap Bold"/>
                        </a:rPr>
                        <a:t>MEASUREMENT_INFO.CSV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c hMerge="true">
                  <a:txBody>
                    <a:bodyPr anchor="t" rtlCol="false"/>
                    <a:lstStyle/>
                    <a:p>
                      <a:pPr algn="ctr">
                        <a:lnSpc>
                          <a:spcPts val="2520"/>
                        </a:lnSpc>
                        <a:defRPr/>
                      </a:pPr>
                      <a:r>
                        <a:rPr lang="en-US" sz="1800" b="true">
                          <a:solidFill>
                            <a:srgbClr val="000000"/>
                          </a:solidFill>
                          <a:latin typeface="Asap Bold"/>
                          <a:ea typeface="Asap Bold"/>
                          <a:cs typeface="Asap Bold"/>
                          <a:sym typeface="Asap Bold"/>
                        </a:rPr>
                        <a:t>MEASUREMENT_INFO.CSV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Measurement_date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Station_code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Item_code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Average_value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Intrument_status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bl>
          </a:graphicData>
        </a:graphic>
      </p:graphicFrame>
      <p:graphicFrame>
        <p:nvGraphicFramePr>
          <p:cNvPr name="Table 7" id="7"/>
          <p:cNvGraphicFramePr>
            <a:graphicFrameLocks noGrp="true"/>
          </p:cNvGraphicFramePr>
          <p:nvPr/>
        </p:nvGraphicFramePr>
        <p:xfrm>
          <a:off x="6517464" y="5017227"/>
          <a:ext cx="4194185" cy="4610100"/>
        </p:xfrm>
        <a:graphic>
          <a:graphicData uri="http://schemas.openxmlformats.org/drawingml/2006/table">
            <a:tbl>
              <a:tblPr/>
              <a:tblGrid>
                <a:gridCol w="3655895"/>
                <a:gridCol w="538290"/>
              </a:tblGrid>
              <a:tr h="768350">
                <a:tc gridSpan="2">
                  <a:txBody>
                    <a:bodyPr anchor="t" rtlCol="false"/>
                    <a:lstStyle/>
                    <a:p>
                      <a:pPr algn="ctr">
                        <a:lnSpc>
                          <a:spcPts val="2520"/>
                        </a:lnSpc>
                        <a:defRPr/>
                      </a:pPr>
                      <a:r>
                        <a:rPr lang="en-US" sz="1800" b="true">
                          <a:solidFill>
                            <a:srgbClr val="000000"/>
                          </a:solidFill>
                          <a:latin typeface="Asap Bold"/>
                          <a:ea typeface="Asap Bold"/>
                          <a:cs typeface="Asap Bold"/>
                          <a:sym typeface="Asap Bold"/>
                        </a:rPr>
                        <a:t>MEASUREMENT_STATION_INFO.CSV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c hMerge="true">
                  <a:txBody>
                    <a:bodyPr anchor="t" rtlCol="false"/>
                    <a:lstStyle/>
                    <a:p>
                      <a:pPr algn="ctr">
                        <a:lnSpc>
                          <a:spcPts val="2520"/>
                        </a:lnSpc>
                        <a:defRPr/>
                      </a:pPr>
                      <a:r>
                        <a:rPr lang="en-US" sz="1800" b="true">
                          <a:solidFill>
                            <a:srgbClr val="000000"/>
                          </a:solidFill>
                          <a:latin typeface="Asap Bold"/>
                          <a:ea typeface="Asap Bold"/>
                          <a:cs typeface="Asap Bold"/>
                          <a:sym typeface="Asap Bold"/>
                        </a:rPr>
                        <a:t>MEASUREMENT_STATION_INFO.CSV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Station_code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Station_name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Address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Longtitude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8350">
                <a:tc>
                  <a:txBody>
                    <a:bodyPr anchor="t" rtlCol="false"/>
                    <a:lstStyle/>
                    <a:p>
                      <a:pPr algn="ctr">
                        <a:lnSpc>
                          <a:spcPts val="2520"/>
                        </a:lnSpc>
                        <a:defRPr/>
                      </a:pPr>
                      <a:r>
                        <a:rPr lang="en-US" sz="1800">
                          <a:solidFill>
                            <a:srgbClr val="000000"/>
                          </a:solidFill>
                          <a:latin typeface="Asap"/>
                          <a:ea typeface="Asap"/>
                          <a:cs typeface="Asap"/>
                          <a:sym typeface="Asap"/>
                        </a:rPr>
                        <a:t>Latitude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bl>
          </a:graphicData>
        </a:graphic>
      </p:graphicFrame>
      <p:graphicFrame>
        <p:nvGraphicFramePr>
          <p:cNvPr name="Table 8" id="8"/>
          <p:cNvGraphicFramePr>
            <a:graphicFrameLocks noGrp="true"/>
          </p:cNvGraphicFramePr>
          <p:nvPr/>
        </p:nvGraphicFramePr>
        <p:xfrm>
          <a:off x="11142842" y="745786"/>
          <a:ext cx="5719768" cy="6448425"/>
        </p:xfrm>
        <a:graphic>
          <a:graphicData uri="http://schemas.openxmlformats.org/drawingml/2006/table">
            <a:tbl>
              <a:tblPr/>
              <a:tblGrid>
                <a:gridCol w="5182791"/>
                <a:gridCol w="536977"/>
              </a:tblGrid>
              <a:tr h="766529">
                <a:tc gridSpan="2">
                  <a:txBody>
                    <a:bodyPr anchor="t" rtlCol="false"/>
                    <a:lstStyle/>
                    <a:p>
                      <a:pPr algn="ctr" marL="0" indent="0" lvl="0">
                        <a:lnSpc>
                          <a:spcPts val="2520"/>
                        </a:lnSpc>
                        <a:spcBef>
                          <a:spcPct val="0"/>
                        </a:spcBef>
                        <a:defRPr/>
                      </a:pPr>
                      <a:r>
                        <a:rPr lang="en-US" b="true" sz="1800" strike="noStrike" u="none">
                          <a:solidFill>
                            <a:srgbClr val="000000"/>
                          </a:solidFill>
                          <a:latin typeface="Asap Bold"/>
                          <a:ea typeface="Asap Bold"/>
                          <a:cs typeface="Asap Bold"/>
                          <a:sym typeface="Asap Bold"/>
                        </a:rPr>
                        <a:t>MEASUREMENT_ITEM_INFO.CSV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c hMerge="true">
                  <a:txBody>
                    <a:bodyPr anchor="t" rtlCol="false"/>
                    <a:lstStyle/>
                    <a:p>
                      <a:pPr algn="ctr" marL="0" indent="0" lvl="0">
                        <a:lnSpc>
                          <a:spcPts val="2520"/>
                        </a:lnSpc>
                        <a:spcBef>
                          <a:spcPct val="0"/>
                        </a:spcBef>
                        <a:defRPr/>
                      </a:pPr>
                      <a:r>
                        <a:rPr lang="en-US" b="true" sz="1800" strike="noStrike" u="none">
                          <a:solidFill>
                            <a:srgbClr val="000000"/>
                          </a:solidFill>
                          <a:latin typeface="Asap Bold"/>
                          <a:ea typeface="Asap Bold"/>
                          <a:cs typeface="Asap Bold"/>
                          <a:sym typeface="Asap Bold"/>
                        </a:rPr>
                        <a:t>MEASUREMENT_ITEM_INFO.CSV</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Item_code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Item_name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1082722">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Unit_of_measurement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Good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Normal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Bad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r h="766529">
                <a:tc>
                  <a:txBody>
                    <a:bodyPr anchor="t" rtlCol="false"/>
                    <a:lstStyle/>
                    <a:p>
                      <a:pPr algn="ctr" marL="0" indent="0" lvl="0">
                        <a:lnSpc>
                          <a:spcPts val="2520"/>
                        </a:lnSpc>
                        <a:spcBef>
                          <a:spcPct val="0"/>
                        </a:spcBef>
                        <a:defRPr/>
                      </a:pPr>
                      <a:r>
                        <a:rPr lang="en-US" sz="1800" strike="noStrike" u="none">
                          <a:solidFill>
                            <a:srgbClr val="000000"/>
                          </a:solidFill>
                          <a:latin typeface="Asap"/>
                          <a:ea typeface="Asap"/>
                          <a:cs typeface="Asap"/>
                          <a:sym typeface="Asap"/>
                        </a:rPr>
                        <a:t>Very_bad</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marL="0" indent="0" lvl="0">
                        <a:lnSpc>
                          <a:spcPts val="2520"/>
                        </a:lnSpc>
                        <a:spcBef>
                          <a:spcPct val="0"/>
                        </a:spcBef>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00BF63"/>
                    </a:solidFill>
                  </a:tcPr>
                </a:tc>
              </a:tr>
            </a:tbl>
          </a:graphicData>
        </a:graphic>
      </p:graphicFrame>
      <p:sp>
        <p:nvSpPr>
          <p:cNvPr name="TextBox 9" id="9"/>
          <p:cNvSpPr txBox="true"/>
          <p:nvPr/>
        </p:nvSpPr>
        <p:spPr>
          <a:xfrm rot="0">
            <a:off x="2132227" y="2184061"/>
            <a:ext cx="6178768" cy="495300"/>
          </a:xfrm>
          <a:prstGeom prst="rect">
            <a:avLst/>
          </a:prstGeom>
        </p:spPr>
        <p:txBody>
          <a:bodyPr anchor="t" rtlCol="false" tIns="0" lIns="0" bIns="0" rIns="0">
            <a:spAutoFit/>
          </a:bodyPr>
          <a:lstStyle/>
          <a:p>
            <a:pPr algn="l" marL="0" indent="0" lvl="0">
              <a:lnSpc>
                <a:spcPts val="3900"/>
              </a:lnSpc>
              <a:spcBef>
                <a:spcPct val="0"/>
              </a:spcBef>
            </a:pPr>
          </a:p>
        </p:txBody>
      </p:sp>
      <p:sp>
        <p:nvSpPr>
          <p:cNvPr name="TextBox 10" id="10"/>
          <p:cNvSpPr txBox="true"/>
          <p:nvPr/>
        </p:nvSpPr>
        <p:spPr>
          <a:xfrm rot="0">
            <a:off x="2132227" y="798183"/>
            <a:ext cx="6178768" cy="1209135"/>
          </a:xfrm>
          <a:prstGeom prst="rect">
            <a:avLst/>
          </a:prstGeom>
        </p:spPr>
        <p:txBody>
          <a:bodyPr anchor="t" rtlCol="false" tIns="0" lIns="0" bIns="0" rIns="0">
            <a:spAutoFit/>
          </a:bodyPr>
          <a:lstStyle/>
          <a:p>
            <a:pPr algn="l" marL="0" indent="0" lvl="0">
              <a:lnSpc>
                <a:spcPts val="9589"/>
              </a:lnSpc>
            </a:pPr>
            <a:r>
              <a:rPr lang="en-US" b="true" sz="7925">
                <a:solidFill>
                  <a:srgbClr val="000000"/>
                </a:solidFill>
                <a:latin typeface="Asap Semi-Bold"/>
                <a:ea typeface="Asap Semi-Bold"/>
                <a:cs typeface="Asap Semi-Bold"/>
                <a:sym typeface="Asap Semi-Bold"/>
              </a:rPr>
              <a:t>Bộ dữ liệu</a:t>
            </a:r>
          </a:p>
        </p:txBody>
      </p:sp>
      <p:sp>
        <p:nvSpPr>
          <p:cNvPr name="AutoShape 11" id="11"/>
          <p:cNvSpPr/>
          <p:nvPr/>
        </p:nvSpPr>
        <p:spPr>
          <a:xfrm>
            <a:off x="5004971" y="4018451"/>
            <a:ext cx="1512493" cy="2301888"/>
          </a:xfrm>
          <a:prstGeom prst="line">
            <a:avLst/>
          </a:prstGeom>
          <a:ln cap="flat" w="38100">
            <a:solidFill>
              <a:srgbClr val="000000"/>
            </a:solidFill>
            <a:prstDash val="solid"/>
            <a:headEnd type="none" len="sm" w="sm"/>
            <a:tailEnd type="none" len="sm" w="sm"/>
          </a:ln>
        </p:spPr>
      </p:sp>
      <p:sp>
        <p:nvSpPr>
          <p:cNvPr name="AutoShape 12" id="12"/>
          <p:cNvSpPr/>
          <p:nvPr/>
        </p:nvSpPr>
        <p:spPr>
          <a:xfrm flipV="true">
            <a:off x="5004971" y="1960886"/>
            <a:ext cx="6137870" cy="3002083"/>
          </a:xfrm>
          <a:prstGeom prst="line">
            <a:avLst/>
          </a:prstGeom>
          <a:ln cap="flat" w="38100">
            <a:solidFill>
              <a:srgbClr val="000000"/>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264477" y="-3460546"/>
            <a:ext cx="12450234" cy="6921093"/>
            <a:chOff x="0" y="0"/>
            <a:chExt cx="9663778" cy="5372100"/>
          </a:xfrm>
        </p:grpSpPr>
        <p:sp>
          <p:nvSpPr>
            <p:cNvPr name="Freeform 3" id="3"/>
            <p:cNvSpPr/>
            <p:nvPr/>
          </p:nvSpPr>
          <p:spPr>
            <a:xfrm flipH="false" flipV="false" rot="0">
              <a:off x="0" y="0"/>
              <a:ext cx="9663778" cy="5372100"/>
            </a:xfrm>
            <a:custGeom>
              <a:avLst/>
              <a:gdLst/>
              <a:ahLst/>
              <a:cxnLst/>
              <a:rect r="r" b="b" t="t" l="l"/>
              <a:pathLst>
                <a:path h="5372100" w="9663778">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name="Group 4" id="4"/>
          <p:cNvGrpSpPr/>
          <p:nvPr/>
        </p:nvGrpSpPr>
        <p:grpSpPr>
          <a:xfrm rot="-10800000">
            <a:off x="3960640" y="1061395"/>
            <a:ext cx="15039322" cy="1701967"/>
            <a:chOff x="0" y="0"/>
            <a:chExt cx="47470215" cy="5372100"/>
          </a:xfrm>
        </p:grpSpPr>
        <p:sp>
          <p:nvSpPr>
            <p:cNvPr name="Freeform 5" id="5"/>
            <p:cNvSpPr/>
            <p:nvPr/>
          </p:nvSpPr>
          <p:spPr>
            <a:xfrm flipH="false" flipV="false" rot="0">
              <a:off x="0" y="0"/>
              <a:ext cx="47470216" cy="5372100"/>
            </a:xfrm>
            <a:custGeom>
              <a:avLst/>
              <a:gdLst/>
              <a:ahLst/>
              <a:cxnLst/>
              <a:rect r="r" b="b" t="t" l="l"/>
              <a:pathLst>
                <a:path h="5372100" w="47470216">
                  <a:moveTo>
                    <a:pt x="45919544" y="0"/>
                  </a:moveTo>
                  <a:lnTo>
                    <a:pt x="1550670" y="0"/>
                  </a:lnTo>
                  <a:lnTo>
                    <a:pt x="0" y="2686050"/>
                  </a:lnTo>
                  <a:lnTo>
                    <a:pt x="1550670" y="5372100"/>
                  </a:lnTo>
                  <a:lnTo>
                    <a:pt x="45919544" y="5372100"/>
                  </a:lnTo>
                  <a:lnTo>
                    <a:pt x="47470216" y="2686050"/>
                  </a:lnTo>
                  <a:lnTo>
                    <a:pt x="45919544" y="0"/>
                  </a:lnTo>
                  <a:close/>
                </a:path>
              </a:pathLst>
            </a:custGeom>
            <a:solidFill>
              <a:srgbClr val="A066CB"/>
            </a:solidFill>
          </p:spPr>
        </p:sp>
      </p:grpSp>
      <p:sp>
        <p:nvSpPr>
          <p:cNvPr name="TextBox 6" id="6"/>
          <p:cNvSpPr txBox="true"/>
          <p:nvPr/>
        </p:nvSpPr>
        <p:spPr>
          <a:xfrm rot="0">
            <a:off x="11236451" y="1502803"/>
            <a:ext cx="6016097" cy="866775"/>
          </a:xfrm>
          <a:prstGeom prst="rect">
            <a:avLst/>
          </a:prstGeom>
        </p:spPr>
        <p:txBody>
          <a:bodyPr anchor="t" rtlCol="false" tIns="0" lIns="0" bIns="0" rIns="0">
            <a:spAutoFit/>
          </a:bodyPr>
          <a:lstStyle/>
          <a:p>
            <a:pPr algn="r" marL="0" indent="0" lvl="0">
              <a:lnSpc>
                <a:spcPts val="6600"/>
              </a:lnSpc>
              <a:spcBef>
                <a:spcPct val="0"/>
              </a:spcBef>
            </a:pPr>
            <a:r>
              <a:rPr lang="en-US" b="true" sz="6000">
                <a:solidFill>
                  <a:srgbClr val="FFFFFF"/>
                </a:solidFill>
                <a:latin typeface="Asap Semi-Bold"/>
                <a:ea typeface="Asap Semi-Bold"/>
                <a:cs typeface="Asap Semi-Bold"/>
                <a:sym typeface="Asap Semi-Bold"/>
              </a:rPr>
              <a:t>Proposed Method</a:t>
            </a:r>
          </a:p>
        </p:txBody>
      </p:sp>
      <p:sp>
        <p:nvSpPr>
          <p:cNvPr name="Freeform 7" id="7"/>
          <p:cNvSpPr/>
          <p:nvPr/>
        </p:nvSpPr>
        <p:spPr>
          <a:xfrm flipH="false" flipV="false" rot="-10800000">
            <a:off x="4698320" y="6079250"/>
            <a:ext cx="8381566" cy="4207750"/>
          </a:xfrm>
          <a:custGeom>
            <a:avLst/>
            <a:gdLst/>
            <a:ahLst/>
            <a:cxnLst/>
            <a:rect r="r" b="b" t="t" l="l"/>
            <a:pathLst>
              <a:path h="4207750" w="8381566">
                <a:moveTo>
                  <a:pt x="0" y="0"/>
                </a:moveTo>
                <a:lnTo>
                  <a:pt x="8381566" y="0"/>
                </a:lnTo>
                <a:lnTo>
                  <a:pt x="8381566" y="4207750"/>
                </a:lnTo>
                <a:lnTo>
                  <a:pt x="0" y="420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nvGrpSpPr>
          <p:cNvPr name="Group 8" id="8"/>
          <p:cNvGrpSpPr/>
          <p:nvPr/>
        </p:nvGrpSpPr>
        <p:grpSpPr>
          <a:xfrm rot="0">
            <a:off x="3394413" y="6079250"/>
            <a:ext cx="3086100" cy="308610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066CB">
                <a:alpha val="71765"/>
              </a:srgbClr>
            </a:solidFill>
          </p:spPr>
        </p:sp>
        <p:sp>
          <p:nvSpPr>
            <p:cNvPr name="TextBox 10" id="10"/>
            <p:cNvSpPr txBox="true"/>
            <p:nvPr/>
          </p:nvSpPr>
          <p:spPr>
            <a:xfrm>
              <a:off x="76200" y="0"/>
              <a:ext cx="660400" cy="736600"/>
            </a:xfrm>
            <a:prstGeom prst="rect">
              <a:avLst/>
            </a:prstGeom>
          </p:spPr>
          <p:txBody>
            <a:bodyPr anchor="ctr" rtlCol="false" tIns="50800" lIns="50800" bIns="50800" rIns="50800"/>
            <a:lstStyle/>
            <a:p>
              <a:pPr algn="ctr">
                <a:lnSpc>
                  <a:spcPts val="4479"/>
                </a:lnSpc>
              </a:pPr>
              <a:r>
                <a:rPr lang="en-US" b="true" sz="3199" spc="15">
                  <a:solidFill>
                    <a:srgbClr val="FFFFFF">
                      <a:alpha val="71765"/>
                    </a:srgbClr>
                  </a:solidFill>
                  <a:latin typeface="Asap Bold"/>
                  <a:ea typeface="Asap Bold"/>
                  <a:cs typeface="Asap Bold"/>
                  <a:sym typeface="Asap Bold"/>
                </a:rPr>
                <a:t>ARIMA</a:t>
              </a:r>
            </a:p>
          </p:txBody>
        </p:sp>
      </p:grpSp>
      <p:grpSp>
        <p:nvGrpSpPr>
          <p:cNvPr name="Group 11" id="11"/>
          <p:cNvGrpSpPr/>
          <p:nvPr/>
        </p:nvGrpSpPr>
        <p:grpSpPr>
          <a:xfrm rot="0">
            <a:off x="5231503" y="3813985"/>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alpha val="71765"/>
              </a:srgbClr>
            </a:solidFill>
          </p:spPr>
        </p:sp>
        <p:sp>
          <p:nvSpPr>
            <p:cNvPr name="TextBox 13" id="13"/>
            <p:cNvSpPr txBox="true"/>
            <p:nvPr/>
          </p:nvSpPr>
          <p:spPr>
            <a:xfrm>
              <a:off x="76200" y="0"/>
              <a:ext cx="660400" cy="736600"/>
            </a:xfrm>
            <a:prstGeom prst="rect">
              <a:avLst/>
            </a:prstGeom>
          </p:spPr>
          <p:txBody>
            <a:bodyPr anchor="ctr" rtlCol="false" tIns="50800" lIns="50800" bIns="50800" rIns="50800"/>
            <a:lstStyle/>
            <a:p>
              <a:pPr algn="ctr">
                <a:lnSpc>
                  <a:spcPts val="4479"/>
                </a:lnSpc>
              </a:pPr>
              <a:r>
                <a:rPr lang="en-US" b="true" sz="3199" spc="15">
                  <a:solidFill>
                    <a:srgbClr val="FFFFFF">
                      <a:alpha val="71765"/>
                    </a:srgbClr>
                  </a:solidFill>
                  <a:latin typeface="Asap Bold"/>
                  <a:ea typeface="Asap Bold"/>
                  <a:cs typeface="Asap Bold"/>
                  <a:sym typeface="Asap Bold"/>
                </a:rPr>
                <a:t>ACNN</a:t>
              </a:r>
            </a:p>
            <a:p>
              <a:pPr algn="ctr">
                <a:lnSpc>
                  <a:spcPts val="4479"/>
                </a:lnSpc>
              </a:pPr>
              <a:r>
                <a:rPr lang="en-US" b="true" sz="3199" spc="15">
                  <a:solidFill>
                    <a:srgbClr val="FFFFFF">
                      <a:alpha val="71765"/>
                    </a:srgbClr>
                  </a:solidFill>
                  <a:latin typeface="Asap Bold"/>
                  <a:ea typeface="Asap Bold"/>
                  <a:cs typeface="Asap Bold"/>
                  <a:sym typeface="Asap Bold"/>
                </a:rPr>
                <a:t>(Encoder)</a:t>
              </a:r>
            </a:p>
          </p:txBody>
        </p:sp>
      </p:grpSp>
      <p:grpSp>
        <p:nvGrpSpPr>
          <p:cNvPr name="Group 14" id="14"/>
          <p:cNvGrpSpPr/>
          <p:nvPr/>
        </p:nvGrpSpPr>
        <p:grpSpPr>
          <a:xfrm rot="0">
            <a:off x="8198248" y="3940006"/>
            <a:ext cx="3086100" cy="308610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BF63">
                <a:alpha val="71765"/>
              </a:srgbClr>
            </a:solidFill>
          </p:spPr>
        </p:sp>
        <p:sp>
          <p:nvSpPr>
            <p:cNvPr name="TextBox 16" id="16"/>
            <p:cNvSpPr txBox="true"/>
            <p:nvPr/>
          </p:nvSpPr>
          <p:spPr>
            <a:xfrm>
              <a:off x="76200" y="0"/>
              <a:ext cx="660400" cy="736600"/>
            </a:xfrm>
            <a:prstGeom prst="rect">
              <a:avLst/>
            </a:prstGeom>
          </p:spPr>
          <p:txBody>
            <a:bodyPr anchor="ctr" rtlCol="false" tIns="50800" lIns="50800" bIns="50800" rIns="50800"/>
            <a:lstStyle/>
            <a:p>
              <a:pPr algn="ctr">
                <a:lnSpc>
                  <a:spcPts val="4479"/>
                </a:lnSpc>
              </a:pPr>
              <a:r>
                <a:rPr lang="en-US" b="true" sz="3199" spc="15">
                  <a:solidFill>
                    <a:srgbClr val="FFFFFF">
                      <a:alpha val="71765"/>
                    </a:srgbClr>
                  </a:solidFill>
                  <a:latin typeface="Asap Bold"/>
                  <a:ea typeface="Asap Bold"/>
                  <a:cs typeface="Asap Bold"/>
                  <a:sym typeface="Asap Bold"/>
                </a:rPr>
                <a:t>LSTM-QPSO</a:t>
              </a:r>
            </a:p>
            <a:p>
              <a:pPr algn="ctr">
                <a:lnSpc>
                  <a:spcPts val="4479"/>
                </a:lnSpc>
              </a:pPr>
              <a:r>
                <a:rPr lang="en-US" b="true" sz="3199" spc="15">
                  <a:solidFill>
                    <a:srgbClr val="FFFFFF">
                      <a:alpha val="71765"/>
                    </a:srgbClr>
                  </a:solidFill>
                  <a:latin typeface="Asap Bold"/>
                  <a:ea typeface="Asap Bold"/>
                  <a:cs typeface="Asap Bold"/>
                  <a:sym typeface="Asap Bold"/>
                </a:rPr>
                <a:t>(Decoder)</a:t>
              </a:r>
            </a:p>
          </p:txBody>
        </p:sp>
      </p:grpSp>
      <p:grpSp>
        <p:nvGrpSpPr>
          <p:cNvPr name="Group 17" id="17"/>
          <p:cNvGrpSpPr/>
          <p:nvPr/>
        </p:nvGrpSpPr>
        <p:grpSpPr>
          <a:xfrm rot="0">
            <a:off x="11003653" y="5483056"/>
            <a:ext cx="3086100" cy="308610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8F3B">
                <a:alpha val="71765"/>
              </a:srgbClr>
            </a:solidFill>
          </p:spPr>
        </p:sp>
        <p:sp>
          <p:nvSpPr>
            <p:cNvPr name="TextBox 19" id="19"/>
            <p:cNvSpPr txBox="true"/>
            <p:nvPr/>
          </p:nvSpPr>
          <p:spPr>
            <a:xfrm>
              <a:off x="76200" y="0"/>
              <a:ext cx="660400" cy="736600"/>
            </a:xfrm>
            <a:prstGeom prst="rect">
              <a:avLst/>
            </a:prstGeom>
          </p:spPr>
          <p:txBody>
            <a:bodyPr anchor="ctr" rtlCol="false" tIns="50800" lIns="50800" bIns="50800" rIns="50800"/>
            <a:lstStyle/>
            <a:p>
              <a:pPr algn="ctr">
                <a:lnSpc>
                  <a:spcPts val="4479"/>
                </a:lnSpc>
              </a:pPr>
              <a:r>
                <a:rPr lang="en-US" b="true" sz="3199" spc="15">
                  <a:solidFill>
                    <a:srgbClr val="FFFFFF">
                      <a:alpha val="71765"/>
                    </a:srgbClr>
                  </a:solidFill>
                  <a:latin typeface="Asap Bold"/>
                  <a:ea typeface="Asap Bold"/>
                  <a:cs typeface="Asap Bold"/>
                  <a:sym typeface="Asap Bold"/>
                </a:rPr>
                <a:t>XGBoost</a:t>
              </a:r>
            </a:p>
          </p:txBody>
        </p:sp>
      </p:grpSp>
      <p:sp>
        <p:nvSpPr>
          <p:cNvPr name="TextBox 20" id="20"/>
          <p:cNvSpPr txBox="true"/>
          <p:nvPr/>
        </p:nvSpPr>
        <p:spPr>
          <a:xfrm rot="0">
            <a:off x="1370640" y="4282826"/>
            <a:ext cx="3062660" cy="619760"/>
          </a:xfrm>
          <a:prstGeom prst="rect">
            <a:avLst/>
          </a:prstGeom>
        </p:spPr>
        <p:txBody>
          <a:bodyPr anchor="t" rtlCol="false" tIns="0" lIns="0" bIns="0" rIns="0">
            <a:spAutoFit/>
          </a:bodyPr>
          <a:lstStyle/>
          <a:p>
            <a:pPr algn="ctr">
              <a:lnSpc>
                <a:spcPts val="4810"/>
              </a:lnSpc>
              <a:spcBef>
                <a:spcPct val="0"/>
              </a:spcBef>
            </a:pPr>
            <a:r>
              <a:rPr lang="en-US" b="true" sz="3700" spc="-74">
                <a:solidFill>
                  <a:srgbClr val="000000"/>
                </a:solidFill>
                <a:latin typeface="Asap Medium"/>
                <a:ea typeface="Asap Medium"/>
                <a:cs typeface="Asap Medium"/>
                <a:sym typeface="Asap Medium"/>
              </a:rPr>
              <a:t>Mô hình lai AQI</a:t>
            </a:r>
          </a:p>
        </p:txBody>
      </p:sp>
      <p:sp>
        <p:nvSpPr>
          <p:cNvPr name="TextBox 21" id="21"/>
          <p:cNvSpPr txBox="true"/>
          <p:nvPr/>
        </p:nvSpPr>
        <p:spPr>
          <a:xfrm rot="0">
            <a:off x="5231503" y="7893558"/>
            <a:ext cx="7315200" cy="812800"/>
          </a:xfrm>
          <a:prstGeom prst="rect">
            <a:avLst/>
          </a:prstGeom>
        </p:spPr>
        <p:txBody>
          <a:bodyPr anchor="t" rtlCol="false" tIns="0" lIns="0" bIns="0" rIns="0">
            <a:spAutoFit/>
          </a:bodyPr>
          <a:lstStyle/>
          <a:p>
            <a:pPr algn="ctr">
              <a:lnSpc>
                <a:spcPts val="6499"/>
              </a:lnSpc>
              <a:spcBef>
                <a:spcPct val="0"/>
              </a:spcBef>
            </a:pPr>
            <a:r>
              <a:rPr lang="en-US" b="true" sz="4999" spc="-99">
                <a:solidFill>
                  <a:srgbClr val="1836B2"/>
                </a:solidFill>
                <a:latin typeface="Asap Medium"/>
                <a:ea typeface="Asap Medium"/>
                <a:cs typeface="Asap Medium"/>
                <a:sym typeface="Asap Medium"/>
              </a:rPr>
              <a:t>AQI</a:t>
            </a:r>
          </a:p>
        </p:txBody>
      </p:sp>
      <p:graphicFrame>
        <p:nvGraphicFramePr>
          <p:cNvPr name="Table 22" id="22"/>
          <p:cNvGraphicFramePr>
            <a:graphicFrameLocks noGrp="true"/>
          </p:cNvGraphicFramePr>
          <p:nvPr/>
        </p:nvGraphicFramePr>
        <p:xfrm>
          <a:off x="10434388" y="1178331"/>
          <a:ext cx="802063" cy="1617726"/>
        </p:xfrm>
        <a:graphic>
          <a:graphicData uri="http://schemas.openxmlformats.org/drawingml/2006/table">
            <a:tbl>
              <a:tblPr/>
              <a:tblGrid>
                <a:gridCol w="135897"/>
              </a:tblGrid>
              <a:tr h="1480763">
                <a:tc>
                  <a:txBody>
                    <a:bodyPr anchor="t" rtlCol="false"/>
                    <a:lstStyle/>
                    <a:p>
                      <a:pPr algn="ctr">
                        <a:lnSpc>
                          <a:spcPts val="3080"/>
                        </a:lnSpc>
                        <a:defRPr/>
                      </a:pPr>
                      <a:r>
                        <a:rPr lang="en-US" sz="2200">
                          <a:solidFill>
                            <a:srgbClr val="EDECED"/>
                          </a:solidFill>
                          <a:latin typeface="Asap"/>
                          <a:ea typeface="Asap"/>
                          <a:cs typeface="Asap"/>
                          <a:sym typeface="Asap"/>
                        </a:rPr>
                        <a:t>03</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26822" y="2685013"/>
            <a:ext cx="16141893" cy="6759418"/>
          </a:xfrm>
          <a:custGeom>
            <a:avLst/>
            <a:gdLst/>
            <a:ahLst/>
            <a:cxnLst/>
            <a:rect r="r" b="b" t="t" l="l"/>
            <a:pathLst>
              <a:path h="6759418" w="16141893">
                <a:moveTo>
                  <a:pt x="0" y="0"/>
                </a:moveTo>
                <a:lnTo>
                  <a:pt x="16141892" y="0"/>
                </a:lnTo>
                <a:lnTo>
                  <a:pt x="16141892" y="6759418"/>
                </a:lnTo>
                <a:lnTo>
                  <a:pt x="0" y="6759418"/>
                </a:lnTo>
                <a:lnTo>
                  <a:pt x="0" y="0"/>
                </a:lnTo>
                <a:close/>
              </a:path>
            </a:pathLst>
          </a:custGeom>
          <a:blipFill>
            <a:blip r:embed="rId2"/>
            <a:stretch>
              <a:fillRect l="0" t="0" r="0" b="0"/>
            </a:stretch>
          </a:blipFill>
        </p:spPr>
      </p:sp>
      <p:grpSp>
        <p:nvGrpSpPr>
          <p:cNvPr name="Group 3" id="3"/>
          <p:cNvGrpSpPr/>
          <p:nvPr/>
        </p:nvGrpSpPr>
        <p:grpSpPr>
          <a:xfrm rot="0">
            <a:off x="-514350" y="-739188"/>
            <a:ext cx="19656226" cy="3086100"/>
            <a:chOff x="0" y="0"/>
            <a:chExt cx="5176948" cy="812800"/>
          </a:xfrm>
        </p:grpSpPr>
        <p:sp>
          <p:nvSpPr>
            <p:cNvPr name="Freeform 4" id="4"/>
            <p:cNvSpPr/>
            <p:nvPr/>
          </p:nvSpPr>
          <p:spPr>
            <a:xfrm flipH="false" flipV="false" rot="0">
              <a:off x="0" y="0"/>
              <a:ext cx="5176948" cy="812800"/>
            </a:xfrm>
            <a:custGeom>
              <a:avLst/>
              <a:gdLst/>
              <a:ahLst/>
              <a:cxnLst/>
              <a:rect r="r" b="b" t="t" l="l"/>
              <a:pathLst>
                <a:path h="812800" w="5176948">
                  <a:moveTo>
                    <a:pt x="0" y="0"/>
                  </a:moveTo>
                  <a:lnTo>
                    <a:pt x="5176948" y="0"/>
                  </a:lnTo>
                  <a:lnTo>
                    <a:pt x="5176948" y="812800"/>
                  </a:lnTo>
                  <a:lnTo>
                    <a:pt x="0" y="812800"/>
                  </a:lnTo>
                  <a:close/>
                </a:path>
              </a:pathLst>
            </a:custGeom>
            <a:solidFill>
              <a:srgbClr val="1836B2"/>
            </a:solidFill>
          </p:spPr>
        </p:sp>
        <p:sp>
          <p:nvSpPr>
            <p:cNvPr name="TextBox 5" id="5"/>
            <p:cNvSpPr txBox="true"/>
            <p:nvPr/>
          </p:nvSpPr>
          <p:spPr>
            <a:xfrm>
              <a:off x="0" y="-57150"/>
              <a:ext cx="5176948" cy="869950"/>
            </a:xfrm>
            <a:prstGeom prst="rect">
              <a:avLst/>
            </a:prstGeom>
          </p:spPr>
          <p:txBody>
            <a:bodyPr anchor="ctr" rtlCol="false" tIns="50800" lIns="50800" bIns="50800" rIns="50800"/>
            <a:lstStyle/>
            <a:p>
              <a:pPr algn="ctr">
                <a:lnSpc>
                  <a:spcPts val="2520"/>
                </a:lnSpc>
              </a:pPr>
            </a:p>
          </p:txBody>
        </p:sp>
      </p:grpSp>
      <p:sp>
        <p:nvSpPr>
          <p:cNvPr name="TextBox 6" id="6"/>
          <p:cNvSpPr txBox="true"/>
          <p:nvPr/>
        </p:nvSpPr>
        <p:spPr>
          <a:xfrm rot="0">
            <a:off x="6330330" y="756237"/>
            <a:ext cx="5627340" cy="654050"/>
          </a:xfrm>
          <a:prstGeom prst="rect">
            <a:avLst/>
          </a:prstGeom>
        </p:spPr>
        <p:txBody>
          <a:bodyPr anchor="t" rtlCol="false" tIns="0" lIns="0" bIns="0" rIns="0">
            <a:spAutoFit/>
          </a:bodyPr>
          <a:lstStyle/>
          <a:p>
            <a:pPr algn="ctr">
              <a:lnSpc>
                <a:spcPts val="5200"/>
              </a:lnSpc>
              <a:spcBef>
                <a:spcPct val="0"/>
              </a:spcBef>
            </a:pPr>
            <a:r>
              <a:rPr lang="en-US" b="true" sz="4000" spc="-80">
                <a:solidFill>
                  <a:srgbClr val="EDECED"/>
                </a:solidFill>
                <a:latin typeface="Asap Medium"/>
                <a:ea typeface="Asap Medium"/>
                <a:cs typeface="Asap Medium"/>
                <a:sym typeface="Asap Medium"/>
              </a:rPr>
              <a:t>Q</a:t>
            </a:r>
            <a:r>
              <a:rPr lang="en-US" b="true" sz="4000" spc="-80">
                <a:solidFill>
                  <a:srgbClr val="EDECED"/>
                </a:solidFill>
                <a:latin typeface="Asap Medium"/>
                <a:ea typeface="Asap Medium"/>
                <a:cs typeface="Asap Medium"/>
                <a:sym typeface="Asap Medium"/>
              </a:rPr>
              <a:t>UY TRÌNH MÔ HÌNH LAI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DAGpLidcGgY</dc:identifier>
  <dcterms:modified xsi:type="dcterms:W3CDTF">2011-08-01T06:04:30Z</dcterms:modified>
  <cp:revision>1</cp:revision>
  <dc:title>23_ThuyetTrinh</dc:title>
</cp:coreProperties>
</file>

<file path=docProps/thumbnail.jpeg>
</file>